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6" r:id="rId5"/>
    <p:sldId id="256" r:id="rId6"/>
    <p:sldId id="257" r:id="rId7"/>
    <p:sldId id="258" r:id="rId8"/>
    <p:sldId id="259" r:id="rId9"/>
    <p:sldId id="260" r:id="rId10"/>
    <p:sldId id="261" r:id="rId11"/>
    <p:sldId id="262" r:id="rId12"/>
    <p:sldId id="263" r:id="rId13"/>
    <p:sldId id="264" r:id="rId14"/>
    <p:sldId id="265"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F87C2-05E4-4C37-B754-554422C02EA9}" v="21" dt="2024-07-01T05:27:41.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5CCC-663B-B8EA-12BD-AA9393B2F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BB2C45A-E310-68DF-8BB4-5E68CB9B45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D003E3C-2A26-05A6-8268-CF88B9140C79}"/>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5" name="Footer Placeholder 4">
            <a:extLst>
              <a:ext uri="{FF2B5EF4-FFF2-40B4-BE49-F238E27FC236}">
                <a16:creationId xmlns:a16="http://schemas.microsoft.com/office/drawing/2014/main" id="{AF78C8CF-4F29-348D-0C4F-21E7000CDDC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3E5800-F3DE-2EEC-556D-518B69149650}"/>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176000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0943-2E24-D4EC-8EE2-FB503A35D0F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102D90E-A57A-1D03-1EB9-4D8E4B616F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DF69E4-6327-E264-A84E-8CBE73CF18C3}"/>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5" name="Footer Placeholder 4">
            <a:extLst>
              <a:ext uri="{FF2B5EF4-FFF2-40B4-BE49-F238E27FC236}">
                <a16:creationId xmlns:a16="http://schemas.microsoft.com/office/drawing/2014/main" id="{524F5AB2-8D7D-B2CA-8DB9-D32CEBA222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59EB6B-9956-6107-D4E8-140848739729}"/>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31147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C0CC9-EC4A-74A3-F660-C3D246DF12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C2D6FBA-7A52-5AF6-37A6-D9E5EAA33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E160D8C-5BEF-BC1E-398F-B82C4B30E4BA}"/>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5" name="Footer Placeholder 4">
            <a:extLst>
              <a:ext uri="{FF2B5EF4-FFF2-40B4-BE49-F238E27FC236}">
                <a16:creationId xmlns:a16="http://schemas.microsoft.com/office/drawing/2014/main" id="{B62A36D9-0758-F9EA-9922-58CF10EF78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70A54CB-04B6-5F63-72FE-3A4D57BFC68A}"/>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68352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4B4D-F828-E88D-01E8-C407A227F7C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9F993D1-0D18-906F-C1D5-CE2C84AE91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186E64-A8DB-D902-046C-5643B20A5185}"/>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5" name="Footer Placeholder 4">
            <a:extLst>
              <a:ext uri="{FF2B5EF4-FFF2-40B4-BE49-F238E27FC236}">
                <a16:creationId xmlns:a16="http://schemas.microsoft.com/office/drawing/2014/main" id="{9DDEDCE5-4324-D081-38AF-49A56F8993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E68BD8D-3633-0CD2-9AC9-681BD80747F4}"/>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210473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2819-F753-556A-1F08-2BA97A4440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610197E-741F-6C5B-E069-0332EB2E8B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4DECE-F0B0-36E4-E9C7-3F33CC894C9C}"/>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5" name="Footer Placeholder 4">
            <a:extLst>
              <a:ext uri="{FF2B5EF4-FFF2-40B4-BE49-F238E27FC236}">
                <a16:creationId xmlns:a16="http://schemas.microsoft.com/office/drawing/2014/main" id="{03F926A8-459E-4A62-2ABD-CC4B484F25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528C737-04AD-5474-56CE-FB0A56A005BA}"/>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344773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99E9-6887-D774-983A-83D46647EDE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06FAF7B-FC9C-4B87-DAA3-E66A792A7A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76CBD32-9249-10AC-6915-17EEEF3F1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1811D9D-B9B9-CEF0-7D06-4D5A9C00E060}"/>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6" name="Footer Placeholder 5">
            <a:extLst>
              <a:ext uri="{FF2B5EF4-FFF2-40B4-BE49-F238E27FC236}">
                <a16:creationId xmlns:a16="http://schemas.microsoft.com/office/drawing/2014/main" id="{9B8D1054-7E17-BD1F-F898-3B7CB352175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F002778-3121-3525-E60A-E2CEBAE9F916}"/>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32588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8B21-4392-EE1E-CE55-37C88923554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F1208B8-6A33-3E63-4BD0-75096ECE6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3453A5-B517-B128-F13D-617C4344A1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DDEFE0B-BA83-4096-100A-03F489B73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62661-3315-1357-7F3F-29AE500E7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CB18215-FA0B-E0CC-5DFF-76AA88CB9177}"/>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8" name="Footer Placeholder 7">
            <a:extLst>
              <a:ext uri="{FF2B5EF4-FFF2-40B4-BE49-F238E27FC236}">
                <a16:creationId xmlns:a16="http://schemas.microsoft.com/office/drawing/2014/main" id="{5872A25E-5431-9513-BC72-5FC3E0E42E8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60A2E26-CE75-B509-564F-B99A7514E412}"/>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230502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31D-02CB-5B3F-670D-D3776F3430D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BC006E3-89FD-CA6E-7262-931BB722B237}"/>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4" name="Footer Placeholder 3">
            <a:extLst>
              <a:ext uri="{FF2B5EF4-FFF2-40B4-BE49-F238E27FC236}">
                <a16:creationId xmlns:a16="http://schemas.microsoft.com/office/drawing/2014/main" id="{9B90B32D-6DAC-81E1-8B73-5AD5D839982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B71BF96-EA64-CAF3-E9D8-A26AD9242748}"/>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226704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8C91E9-2906-70A9-4BA5-0BC20240A7D9}"/>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3" name="Footer Placeholder 2">
            <a:extLst>
              <a:ext uri="{FF2B5EF4-FFF2-40B4-BE49-F238E27FC236}">
                <a16:creationId xmlns:a16="http://schemas.microsoft.com/office/drawing/2014/main" id="{3870BD2B-57CD-E2F1-F57C-7379539D049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F0199CE-6359-39D6-01FD-2B5FD8844B5F}"/>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1237260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1254-5F91-10F2-2F73-2655AA6E5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D5E27A0-D294-5CAA-D66A-157735B8D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3301BF3-F694-16E9-4F6A-F4BF671E6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46685-4F49-1E30-D9DC-8460BD098D2A}"/>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6" name="Footer Placeholder 5">
            <a:extLst>
              <a:ext uri="{FF2B5EF4-FFF2-40B4-BE49-F238E27FC236}">
                <a16:creationId xmlns:a16="http://schemas.microsoft.com/office/drawing/2014/main" id="{1E21FAB3-03EA-8A6C-FC4B-4802E7D16F3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522CFE0-1255-409C-0EB2-ECF22EDD16CE}"/>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253794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8052-BF0B-B613-14F3-733D2DEE4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FFD9E4A-9111-A7AF-0ABE-436963898F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5017DD6-5F81-46B2-FE03-47DB77891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39705-6E9B-337B-D94A-927156FC4C86}"/>
              </a:ext>
            </a:extLst>
          </p:cNvPr>
          <p:cNvSpPr>
            <a:spLocks noGrp="1"/>
          </p:cNvSpPr>
          <p:nvPr>
            <p:ph type="dt" sz="half" idx="10"/>
          </p:nvPr>
        </p:nvSpPr>
        <p:spPr/>
        <p:txBody>
          <a:bodyPr/>
          <a:lstStyle/>
          <a:p>
            <a:fld id="{DB1E995D-BBD0-41AD-B491-66A6EC821EC3}" type="datetimeFigureOut">
              <a:rPr lang="en-AU" smtClean="0"/>
              <a:t>5/07/2024</a:t>
            </a:fld>
            <a:endParaRPr lang="en-AU"/>
          </a:p>
        </p:txBody>
      </p:sp>
      <p:sp>
        <p:nvSpPr>
          <p:cNvPr id="6" name="Footer Placeholder 5">
            <a:extLst>
              <a:ext uri="{FF2B5EF4-FFF2-40B4-BE49-F238E27FC236}">
                <a16:creationId xmlns:a16="http://schemas.microsoft.com/office/drawing/2014/main" id="{81838038-DE69-6D0E-4698-8E3179A5696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8B35395-49D0-F08A-3506-750AC0F664CF}"/>
              </a:ext>
            </a:extLst>
          </p:cNvPr>
          <p:cNvSpPr>
            <a:spLocks noGrp="1"/>
          </p:cNvSpPr>
          <p:nvPr>
            <p:ph type="sldNum" sz="quarter" idx="12"/>
          </p:nvPr>
        </p:nvSpPr>
        <p:spPr/>
        <p:txBody>
          <a:bodyPr/>
          <a:lstStyle/>
          <a:p>
            <a:fld id="{74EA81F3-181E-47A2-A3F2-7EE463235DF8}" type="slidenum">
              <a:rPr lang="en-AU" smtClean="0"/>
              <a:t>‹#›</a:t>
            </a:fld>
            <a:endParaRPr lang="en-AU"/>
          </a:p>
        </p:txBody>
      </p:sp>
    </p:spTree>
    <p:extLst>
      <p:ext uri="{BB962C8B-B14F-4D97-AF65-F5344CB8AC3E}">
        <p14:creationId xmlns:p14="http://schemas.microsoft.com/office/powerpoint/2010/main" val="1689522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EEF0C-9201-8644-A27D-B41D8220E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88AEFBD-3B70-135D-52F9-650731E0D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9C10EA-5F61-7F82-6825-3E7C6DCEC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1E995D-BBD0-41AD-B491-66A6EC821EC3}" type="datetimeFigureOut">
              <a:rPr lang="en-AU" smtClean="0"/>
              <a:t>5/07/2024</a:t>
            </a:fld>
            <a:endParaRPr lang="en-AU"/>
          </a:p>
        </p:txBody>
      </p:sp>
      <p:sp>
        <p:nvSpPr>
          <p:cNvPr id="5" name="Footer Placeholder 4">
            <a:extLst>
              <a:ext uri="{FF2B5EF4-FFF2-40B4-BE49-F238E27FC236}">
                <a16:creationId xmlns:a16="http://schemas.microsoft.com/office/drawing/2014/main" id="{E7F4C031-C292-D7E9-60C2-E4BFF448E7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7803251-88DF-6EFA-3425-EE309432BA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EA81F3-181E-47A2-A3F2-7EE463235DF8}" type="slidenum">
              <a:rPr lang="en-AU" smtClean="0"/>
              <a:t>‹#›</a:t>
            </a:fld>
            <a:endParaRPr lang="en-AU"/>
          </a:p>
        </p:txBody>
      </p:sp>
    </p:spTree>
    <p:extLst>
      <p:ext uri="{BB962C8B-B14F-4D97-AF65-F5344CB8AC3E}">
        <p14:creationId xmlns:p14="http://schemas.microsoft.com/office/powerpoint/2010/main" val="341465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9FDB-61B2-E9EA-79AB-BE15723C77BC}"/>
              </a:ext>
            </a:extLst>
          </p:cNvPr>
          <p:cNvSpPr>
            <a:spLocks noGrp="1"/>
          </p:cNvSpPr>
          <p:nvPr>
            <p:ph type="ctrTitle"/>
          </p:nvPr>
        </p:nvSpPr>
        <p:spPr/>
        <p:txBody>
          <a:bodyPr/>
          <a:lstStyle/>
          <a:p>
            <a:r>
              <a:rPr lang="en-AU" dirty="0"/>
              <a:t>Celebrating First Nations Artists</a:t>
            </a:r>
          </a:p>
        </p:txBody>
      </p:sp>
      <p:sp>
        <p:nvSpPr>
          <p:cNvPr id="3" name="Subtitle 2">
            <a:extLst>
              <a:ext uri="{FF2B5EF4-FFF2-40B4-BE49-F238E27FC236}">
                <a16:creationId xmlns:a16="http://schemas.microsoft.com/office/drawing/2014/main" id="{FEA3BDB4-0D58-CB5F-845C-1BB187E6C5B0}"/>
              </a:ext>
            </a:extLst>
          </p:cNvPr>
          <p:cNvSpPr>
            <a:spLocks noGrp="1"/>
          </p:cNvSpPr>
          <p:nvPr>
            <p:ph type="subTitle" idx="1"/>
          </p:nvPr>
        </p:nvSpPr>
        <p:spPr/>
        <p:txBody>
          <a:bodyPr/>
          <a:lstStyle/>
          <a:p>
            <a:r>
              <a:rPr lang="en-AU" dirty="0"/>
              <a:t>NAIDOC Week Hall of Fame 2024</a:t>
            </a:r>
          </a:p>
        </p:txBody>
      </p:sp>
    </p:spTree>
    <p:extLst>
      <p:ext uri="{BB962C8B-B14F-4D97-AF65-F5344CB8AC3E}">
        <p14:creationId xmlns:p14="http://schemas.microsoft.com/office/powerpoint/2010/main" val="290187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olorful vases on a shelf&#10;&#10;Description automatically generated">
            <a:extLst>
              <a:ext uri="{FF2B5EF4-FFF2-40B4-BE49-F238E27FC236}">
                <a16:creationId xmlns:a16="http://schemas.microsoft.com/office/drawing/2014/main" id="{6B92D695-AC96-9471-80D2-255E1AA7FFD7}"/>
              </a:ext>
            </a:extLst>
          </p:cNvPr>
          <p:cNvPicPr>
            <a:picLocks noChangeAspect="1"/>
          </p:cNvPicPr>
          <p:nvPr/>
        </p:nvPicPr>
        <p:blipFill rotWithShape="1">
          <a:blip r:embed="rId2"/>
          <a:srcRect t="11509" r="1" b="19463"/>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TextBox 3">
            <a:extLst>
              <a:ext uri="{FF2B5EF4-FFF2-40B4-BE49-F238E27FC236}">
                <a16:creationId xmlns:a16="http://schemas.microsoft.com/office/drawing/2014/main" id="{DB4446C8-0111-0CA9-78BC-0E545E4A674C}"/>
              </a:ext>
            </a:extLst>
          </p:cNvPr>
          <p:cNvSpPr txBox="1"/>
          <p:nvPr/>
        </p:nvSpPr>
        <p:spPr>
          <a:xfrm>
            <a:off x="7402717" y="6361035"/>
            <a:ext cx="6096000" cy="369332"/>
          </a:xfrm>
          <a:prstGeom prst="rect">
            <a:avLst/>
          </a:prstGeom>
          <a:noFill/>
        </p:spPr>
        <p:txBody>
          <a:bodyPr wrap="square">
            <a:spAutoFit/>
          </a:bodyPr>
          <a:lstStyle/>
          <a:p>
            <a:r>
              <a:rPr lang="en-AU" dirty="0">
                <a:solidFill>
                  <a:schemeClr val="bg1"/>
                </a:solidFill>
              </a:rPr>
              <a:t>https://www.aboriginalcontemporary.com.au/</a:t>
            </a:r>
          </a:p>
        </p:txBody>
      </p:sp>
    </p:spTree>
    <p:extLst>
      <p:ext uri="{BB962C8B-B14F-4D97-AF65-F5344CB8AC3E}">
        <p14:creationId xmlns:p14="http://schemas.microsoft.com/office/powerpoint/2010/main" val="360052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602AF-0411-39E7-839B-FE7F9783671E}"/>
              </a:ext>
            </a:extLst>
          </p:cNvPr>
          <p:cNvPicPr>
            <a:picLocks noChangeAspect="1"/>
          </p:cNvPicPr>
          <p:nvPr/>
        </p:nvPicPr>
        <p:blipFill>
          <a:blip r:embed="rId2"/>
          <a:stretch>
            <a:fillRect/>
          </a:stretch>
        </p:blipFill>
        <p:spPr>
          <a:xfrm>
            <a:off x="0" y="609600"/>
            <a:ext cx="12192000" cy="5638800"/>
          </a:xfrm>
          <a:prstGeom prst="rect">
            <a:avLst/>
          </a:prstGeom>
        </p:spPr>
      </p:pic>
      <p:sp>
        <p:nvSpPr>
          <p:cNvPr id="4" name="TextBox 3">
            <a:extLst>
              <a:ext uri="{FF2B5EF4-FFF2-40B4-BE49-F238E27FC236}">
                <a16:creationId xmlns:a16="http://schemas.microsoft.com/office/drawing/2014/main" id="{65FD16C4-C8CE-D05C-2B04-ED3EAC1E7474}"/>
              </a:ext>
            </a:extLst>
          </p:cNvPr>
          <p:cNvSpPr txBox="1"/>
          <p:nvPr/>
        </p:nvSpPr>
        <p:spPr>
          <a:xfrm>
            <a:off x="7494006" y="6397203"/>
            <a:ext cx="6097508" cy="369332"/>
          </a:xfrm>
          <a:prstGeom prst="rect">
            <a:avLst/>
          </a:prstGeom>
          <a:noFill/>
        </p:spPr>
        <p:txBody>
          <a:bodyPr wrap="square">
            <a:spAutoFit/>
          </a:bodyPr>
          <a:lstStyle/>
          <a:p>
            <a:r>
              <a:rPr lang="en-AU" dirty="0"/>
              <a:t>https://www.aboriginalcontemporary.com.au/</a:t>
            </a:r>
          </a:p>
        </p:txBody>
      </p:sp>
    </p:spTree>
    <p:extLst>
      <p:ext uri="{BB962C8B-B14F-4D97-AF65-F5344CB8AC3E}">
        <p14:creationId xmlns:p14="http://schemas.microsoft.com/office/powerpoint/2010/main" val="277059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A858ADD7-095B-AB43-5177-64EEAB90E5E4}"/>
              </a:ext>
            </a:extLst>
          </p:cNvPr>
          <p:cNvPicPr>
            <a:picLocks noChangeAspect="1"/>
          </p:cNvPicPr>
          <p:nvPr/>
        </p:nvPicPr>
        <p:blipFill rotWithShape="1">
          <a:blip r:embed="rId2"/>
          <a:srcRect l="2020" r="-2" b="-2"/>
          <a:stretch/>
        </p:blipFill>
        <p:spPr>
          <a:xfrm>
            <a:off x="321734" y="557189"/>
            <a:ext cx="4276956" cy="5743616"/>
          </a:xfrm>
          <a:prstGeom prst="rect">
            <a:avLst/>
          </a:prstGeom>
        </p:spPr>
      </p:pic>
      <p:pic>
        <p:nvPicPr>
          <p:cNvPr id="3" name="Picture 2">
            <a:extLst>
              <a:ext uri="{FF2B5EF4-FFF2-40B4-BE49-F238E27FC236}">
                <a16:creationId xmlns:a16="http://schemas.microsoft.com/office/drawing/2014/main" id="{5ECABC6C-8400-994B-0A0B-9151AC6F6481}"/>
              </a:ext>
            </a:extLst>
          </p:cNvPr>
          <p:cNvPicPr>
            <a:picLocks noChangeAspect="1"/>
          </p:cNvPicPr>
          <p:nvPr/>
        </p:nvPicPr>
        <p:blipFill rotWithShape="1">
          <a:blip r:embed="rId3"/>
          <a:srcRect l="125" r="2869" b="1"/>
          <a:stretch/>
        </p:blipFill>
        <p:spPr>
          <a:xfrm>
            <a:off x="4772525" y="557189"/>
            <a:ext cx="7097742" cy="5743616"/>
          </a:xfrm>
          <a:prstGeom prst="rect">
            <a:avLst/>
          </a:prstGeom>
        </p:spPr>
      </p:pic>
      <p:pic>
        <p:nvPicPr>
          <p:cNvPr id="9" name="Picture 8">
            <a:extLst>
              <a:ext uri="{FF2B5EF4-FFF2-40B4-BE49-F238E27FC236}">
                <a16:creationId xmlns:a16="http://schemas.microsoft.com/office/drawing/2014/main" id="{5B5CAED2-B21F-7A49-56F1-0BE330EC5566}"/>
              </a:ext>
            </a:extLst>
          </p:cNvPr>
          <p:cNvPicPr>
            <a:picLocks noChangeAspect="1"/>
          </p:cNvPicPr>
          <p:nvPr/>
        </p:nvPicPr>
        <p:blipFill>
          <a:blip r:embed="rId4"/>
          <a:stretch>
            <a:fillRect/>
          </a:stretch>
        </p:blipFill>
        <p:spPr>
          <a:xfrm>
            <a:off x="9845530" y="6107898"/>
            <a:ext cx="1552575" cy="685800"/>
          </a:xfrm>
          <a:prstGeom prst="rect">
            <a:avLst/>
          </a:prstGeom>
        </p:spPr>
      </p:pic>
      <p:pic>
        <p:nvPicPr>
          <p:cNvPr id="12" name="Picture 11">
            <a:extLst>
              <a:ext uri="{FF2B5EF4-FFF2-40B4-BE49-F238E27FC236}">
                <a16:creationId xmlns:a16="http://schemas.microsoft.com/office/drawing/2014/main" id="{947A364D-BA28-8C1A-B083-E3E83320CAE7}"/>
              </a:ext>
            </a:extLst>
          </p:cNvPr>
          <p:cNvPicPr>
            <a:picLocks noChangeAspect="1"/>
          </p:cNvPicPr>
          <p:nvPr/>
        </p:nvPicPr>
        <p:blipFill>
          <a:blip r:embed="rId5"/>
          <a:stretch>
            <a:fillRect/>
          </a:stretch>
        </p:blipFill>
        <p:spPr>
          <a:xfrm>
            <a:off x="4598690" y="6193623"/>
            <a:ext cx="914400" cy="628650"/>
          </a:xfrm>
          <a:prstGeom prst="rect">
            <a:avLst/>
          </a:prstGeom>
        </p:spPr>
      </p:pic>
    </p:spTree>
    <p:extLst>
      <p:ext uri="{BB962C8B-B14F-4D97-AF65-F5344CB8AC3E}">
        <p14:creationId xmlns:p14="http://schemas.microsoft.com/office/powerpoint/2010/main" val="62916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unty Barbara McGrady">
            <a:extLst>
              <a:ext uri="{FF2B5EF4-FFF2-40B4-BE49-F238E27FC236}">
                <a16:creationId xmlns:a16="http://schemas.microsoft.com/office/drawing/2014/main" id="{9306CB18-A8C4-7305-DFDD-48A810E9B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39" r="6489" b="-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067" name="Group 106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32" name="Freeform: Shape 103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68" name="Group 1067">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34" name="Group 10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38" name="Freeform: Shape 103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9" name="Freeform: Shape 106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70" name="Group 1069">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036" name="Freeform: Shape 103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1" name="Freeform: Shape 1070">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5" name="TextBox 4">
            <a:extLst>
              <a:ext uri="{FF2B5EF4-FFF2-40B4-BE49-F238E27FC236}">
                <a16:creationId xmlns:a16="http://schemas.microsoft.com/office/drawing/2014/main" id="{B62A626B-8EE5-F7FC-1E76-AAF0C136DF46}"/>
              </a:ext>
            </a:extLst>
          </p:cNvPr>
          <p:cNvSpPr txBox="1"/>
          <p:nvPr/>
        </p:nvSpPr>
        <p:spPr>
          <a:xfrm>
            <a:off x="57248" y="286922"/>
            <a:ext cx="3561679" cy="6284156"/>
          </a:xfrm>
          <a:prstGeom prst="rect">
            <a:avLst/>
          </a:prstGeom>
          <a:noFill/>
        </p:spPr>
        <p:txBody>
          <a:bodyPr wrap="square">
            <a:spAutoFit/>
          </a:bodyPr>
          <a:lstStyle/>
          <a:p>
            <a:pPr algn="ctr">
              <a:lnSpc>
                <a:spcPct val="150000"/>
              </a:lnSpc>
            </a:pPr>
            <a:r>
              <a:rPr lang="en-AU" b="1" i="0" dirty="0">
                <a:effectLst/>
                <a:highlight>
                  <a:srgbClr val="F5F5F5"/>
                </a:highlight>
                <a:latin typeface="apercu-pro"/>
              </a:rPr>
              <a:t>Aunty Barbara McGrady</a:t>
            </a:r>
            <a:r>
              <a:rPr lang="en-AU" b="0" i="0" dirty="0">
                <a:effectLst/>
                <a:highlight>
                  <a:srgbClr val="F5F5F5"/>
                </a:highlight>
                <a:latin typeface="apercu-pro"/>
              </a:rPr>
              <a:t> is a leading First Nations photo-journalist. Her photographs form a significant visual record of First Nations identity and contemporary representations of Aboriginal and Torres Strait Islander peoples, particularly the positive contributions they make to culture and community. This is especially true of Aunty Barbara’s photography at sporting events, including games at the NSW Koori Knockout, NRL and AFL, as well as boxing title fights.</a:t>
            </a:r>
            <a:endParaRPr lang="en-AU" dirty="0"/>
          </a:p>
        </p:txBody>
      </p:sp>
      <p:sp>
        <p:nvSpPr>
          <p:cNvPr id="6" name="TextBox 5">
            <a:extLst>
              <a:ext uri="{FF2B5EF4-FFF2-40B4-BE49-F238E27FC236}">
                <a16:creationId xmlns:a16="http://schemas.microsoft.com/office/drawing/2014/main" id="{838DC5DB-1804-FDF5-F98E-35E69BD4BB2E}"/>
              </a:ext>
            </a:extLst>
          </p:cNvPr>
          <p:cNvSpPr txBox="1"/>
          <p:nvPr/>
        </p:nvSpPr>
        <p:spPr>
          <a:xfrm>
            <a:off x="4535587" y="5676522"/>
            <a:ext cx="7653287" cy="369332"/>
          </a:xfrm>
          <a:prstGeom prst="rect">
            <a:avLst/>
          </a:prstGeom>
          <a:noFill/>
        </p:spPr>
        <p:txBody>
          <a:bodyPr wrap="square" rtlCol="0">
            <a:spAutoFit/>
          </a:bodyPr>
          <a:lstStyle/>
          <a:p>
            <a:r>
              <a:rPr lang="en-AU" dirty="0">
                <a:solidFill>
                  <a:schemeClr val="bg1"/>
                </a:solidFill>
              </a:rPr>
              <a:t>https://australian.museum/learn/first-nations/aunty-barb-mcgrady-photos/</a:t>
            </a:r>
          </a:p>
        </p:txBody>
      </p:sp>
    </p:spTree>
    <p:extLst>
      <p:ext uri="{BB962C8B-B14F-4D97-AF65-F5344CB8AC3E}">
        <p14:creationId xmlns:p14="http://schemas.microsoft.com/office/powerpoint/2010/main" val="1793703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042C8AE-48E5-0B29-70A3-324288B8C802}"/>
              </a:ext>
            </a:extLst>
          </p:cNvPr>
          <p:cNvPicPr>
            <a:picLocks noChangeAspect="1"/>
          </p:cNvPicPr>
          <p:nvPr/>
        </p:nvPicPr>
        <p:blipFill rotWithShape="1">
          <a:blip r:embed="rId2"/>
          <a:srcRect l="16560" r="17561" b="1"/>
          <a:stretch/>
        </p:blipFill>
        <p:spPr>
          <a:xfrm>
            <a:off x="321731" y="557189"/>
            <a:ext cx="5668684" cy="5743618"/>
          </a:xfrm>
          <a:prstGeom prst="rect">
            <a:avLst/>
          </a:prstGeom>
        </p:spPr>
      </p:pic>
      <p:pic>
        <p:nvPicPr>
          <p:cNvPr id="3" name="Picture 2">
            <a:extLst>
              <a:ext uri="{FF2B5EF4-FFF2-40B4-BE49-F238E27FC236}">
                <a16:creationId xmlns:a16="http://schemas.microsoft.com/office/drawing/2014/main" id="{97CDEB7C-6C4A-C2F3-1B2A-49B813134D83}"/>
              </a:ext>
            </a:extLst>
          </p:cNvPr>
          <p:cNvPicPr>
            <a:picLocks noChangeAspect="1"/>
          </p:cNvPicPr>
          <p:nvPr/>
        </p:nvPicPr>
        <p:blipFill rotWithShape="1">
          <a:blip r:embed="rId3"/>
          <a:srcRect l="12909" r="21388" b="2"/>
          <a:stretch/>
        </p:blipFill>
        <p:spPr>
          <a:xfrm>
            <a:off x="6195375" y="557189"/>
            <a:ext cx="5674893" cy="5743618"/>
          </a:xfrm>
          <a:prstGeom prst="rect">
            <a:avLst/>
          </a:prstGeom>
        </p:spPr>
      </p:pic>
      <p:sp>
        <p:nvSpPr>
          <p:cNvPr id="5" name="TextBox 4">
            <a:extLst>
              <a:ext uri="{FF2B5EF4-FFF2-40B4-BE49-F238E27FC236}">
                <a16:creationId xmlns:a16="http://schemas.microsoft.com/office/drawing/2014/main" id="{F7D6602E-831E-7BB9-0984-54005A6EF0F4}"/>
              </a:ext>
            </a:extLst>
          </p:cNvPr>
          <p:cNvSpPr txBox="1"/>
          <p:nvPr/>
        </p:nvSpPr>
        <p:spPr>
          <a:xfrm>
            <a:off x="2368731" y="6488664"/>
            <a:ext cx="7653287" cy="369332"/>
          </a:xfrm>
          <a:prstGeom prst="rect">
            <a:avLst/>
          </a:prstGeom>
          <a:noFill/>
        </p:spPr>
        <p:txBody>
          <a:bodyPr wrap="square" rtlCol="0">
            <a:spAutoFit/>
          </a:bodyPr>
          <a:lstStyle/>
          <a:p>
            <a:r>
              <a:rPr lang="en-AU" dirty="0"/>
              <a:t>https://australian.museum/learn/first-nations/aunty-barb-mcgrady-photos</a:t>
            </a:r>
            <a:r>
              <a:rPr lang="en-AU" dirty="0">
                <a:solidFill>
                  <a:schemeClr val="bg1"/>
                </a:solidFill>
              </a:rPr>
              <a:t>/</a:t>
            </a:r>
          </a:p>
        </p:txBody>
      </p:sp>
    </p:spTree>
    <p:extLst>
      <p:ext uri="{BB962C8B-B14F-4D97-AF65-F5344CB8AC3E}">
        <p14:creationId xmlns:p14="http://schemas.microsoft.com/office/powerpoint/2010/main" val="347590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earing clothing&#10;&#10;Description automatically generated">
            <a:extLst>
              <a:ext uri="{FF2B5EF4-FFF2-40B4-BE49-F238E27FC236}">
                <a16:creationId xmlns:a16="http://schemas.microsoft.com/office/drawing/2014/main" id="{C554C7D2-1DCC-1363-3534-F7E59C9B2E84}"/>
              </a:ext>
            </a:extLst>
          </p:cNvPr>
          <p:cNvPicPr>
            <a:picLocks noChangeAspect="1"/>
          </p:cNvPicPr>
          <p:nvPr/>
        </p:nvPicPr>
        <p:blipFill rotWithShape="1">
          <a:blip r:embed="rId2"/>
          <a:srcRect l="14832" r="19537" b="2"/>
          <a:stretch/>
        </p:blipFill>
        <p:spPr>
          <a:xfrm>
            <a:off x="321731" y="557189"/>
            <a:ext cx="5668684" cy="5743618"/>
          </a:xfrm>
          <a:prstGeom prst="rect">
            <a:avLst/>
          </a:prstGeom>
        </p:spPr>
      </p:pic>
      <p:pic>
        <p:nvPicPr>
          <p:cNvPr id="4" name="Picture 3" descr="A group of people standing next to a sign&#10;&#10;Description automatically generated">
            <a:extLst>
              <a:ext uri="{FF2B5EF4-FFF2-40B4-BE49-F238E27FC236}">
                <a16:creationId xmlns:a16="http://schemas.microsoft.com/office/drawing/2014/main" id="{CF5F86CF-55E8-C474-760A-7F4DFD3F492B}"/>
              </a:ext>
            </a:extLst>
          </p:cNvPr>
          <p:cNvPicPr>
            <a:picLocks noChangeAspect="1"/>
          </p:cNvPicPr>
          <p:nvPr/>
        </p:nvPicPr>
        <p:blipFill rotWithShape="1">
          <a:blip r:embed="rId3"/>
          <a:srcRect l="27344" r="6706" b="1"/>
          <a:stretch/>
        </p:blipFill>
        <p:spPr>
          <a:xfrm>
            <a:off x="6195375" y="557189"/>
            <a:ext cx="5674893" cy="5743618"/>
          </a:xfrm>
          <a:prstGeom prst="rect">
            <a:avLst/>
          </a:prstGeom>
        </p:spPr>
      </p:pic>
      <p:pic>
        <p:nvPicPr>
          <p:cNvPr id="6" name="Picture 5">
            <a:extLst>
              <a:ext uri="{FF2B5EF4-FFF2-40B4-BE49-F238E27FC236}">
                <a16:creationId xmlns:a16="http://schemas.microsoft.com/office/drawing/2014/main" id="{B9507807-9F85-09EC-68FF-3F58BAD8D783}"/>
              </a:ext>
            </a:extLst>
          </p:cNvPr>
          <p:cNvPicPr>
            <a:picLocks noChangeAspect="1"/>
          </p:cNvPicPr>
          <p:nvPr/>
        </p:nvPicPr>
        <p:blipFill>
          <a:blip r:embed="rId4"/>
          <a:stretch>
            <a:fillRect/>
          </a:stretch>
        </p:blipFill>
        <p:spPr>
          <a:xfrm>
            <a:off x="2049122" y="6395868"/>
            <a:ext cx="7724301" cy="493819"/>
          </a:xfrm>
          <a:prstGeom prst="rect">
            <a:avLst/>
          </a:prstGeom>
        </p:spPr>
      </p:pic>
    </p:spTree>
    <p:extLst>
      <p:ext uri="{BB962C8B-B14F-4D97-AF65-F5344CB8AC3E}">
        <p14:creationId xmlns:p14="http://schemas.microsoft.com/office/powerpoint/2010/main" val="369758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5190AF-E3DC-986B-0B2C-8A7592E4A804}"/>
              </a:ext>
            </a:extLst>
          </p:cNvPr>
          <p:cNvPicPr>
            <a:picLocks noChangeAspect="1"/>
          </p:cNvPicPr>
          <p:nvPr/>
        </p:nvPicPr>
        <p:blipFill rotWithShape="1">
          <a:blip r:embed="rId2"/>
          <a:srcRect l="38335" r="11961" b="2"/>
          <a:stretch/>
        </p:blipFill>
        <p:spPr>
          <a:xfrm>
            <a:off x="321734" y="557189"/>
            <a:ext cx="4276956" cy="5743616"/>
          </a:xfrm>
          <a:prstGeom prst="rect">
            <a:avLst/>
          </a:prstGeom>
        </p:spPr>
      </p:pic>
      <p:pic>
        <p:nvPicPr>
          <p:cNvPr id="2" name="Picture 1">
            <a:extLst>
              <a:ext uri="{FF2B5EF4-FFF2-40B4-BE49-F238E27FC236}">
                <a16:creationId xmlns:a16="http://schemas.microsoft.com/office/drawing/2014/main" id="{6E004D8F-0F96-71FF-2CFE-6C3C1FAA7A8B}"/>
              </a:ext>
            </a:extLst>
          </p:cNvPr>
          <p:cNvPicPr>
            <a:picLocks noChangeAspect="1"/>
          </p:cNvPicPr>
          <p:nvPr/>
        </p:nvPicPr>
        <p:blipFill rotWithShape="1">
          <a:blip r:embed="rId3"/>
          <a:srcRect l="17056" r="458" b="2"/>
          <a:stretch/>
        </p:blipFill>
        <p:spPr>
          <a:xfrm>
            <a:off x="4772525" y="557189"/>
            <a:ext cx="7097742" cy="5743616"/>
          </a:xfrm>
          <a:prstGeom prst="rect">
            <a:avLst/>
          </a:prstGeom>
        </p:spPr>
      </p:pic>
      <p:pic>
        <p:nvPicPr>
          <p:cNvPr id="4" name="Picture 3">
            <a:extLst>
              <a:ext uri="{FF2B5EF4-FFF2-40B4-BE49-F238E27FC236}">
                <a16:creationId xmlns:a16="http://schemas.microsoft.com/office/drawing/2014/main" id="{7735AF2F-422F-C155-6930-33A144D305BB}"/>
              </a:ext>
            </a:extLst>
          </p:cNvPr>
          <p:cNvPicPr>
            <a:picLocks noChangeAspect="1"/>
          </p:cNvPicPr>
          <p:nvPr/>
        </p:nvPicPr>
        <p:blipFill>
          <a:blip r:embed="rId4"/>
          <a:stretch>
            <a:fillRect/>
          </a:stretch>
        </p:blipFill>
        <p:spPr>
          <a:xfrm>
            <a:off x="2769558" y="6395869"/>
            <a:ext cx="7724301" cy="493819"/>
          </a:xfrm>
          <a:prstGeom prst="rect">
            <a:avLst/>
          </a:prstGeom>
        </p:spPr>
      </p:pic>
    </p:spTree>
    <p:extLst>
      <p:ext uri="{BB962C8B-B14F-4D97-AF65-F5344CB8AC3E}">
        <p14:creationId xmlns:p14="http://schemas.microsoft.com/office/powerpoint/2010/main" val="311899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different landscapes&#10;&#10;Description automatically generated">
            <a:extLst>
              <a:ext uri="{FF2B5EF4-FFF2-40B4-BE49-F238E27FC236}">
                <a16:creationId xmlns:a16="http://schemas.microsoft.com/office/drawing/2014/main" id="{F274123D-A8AB-F234-46C4-2946CA82C725}"/>
              </a:ext>
            </a:extLst>
          </p:cNvPr>
          <p:cNvPicPr>
            <a:picLocks noChangeAspect="1"/>
          </p:cNvPicPr>
          <p:nvPr/>
        </p:nvPicPr>
        <p:blipFill rotWithShape="1">
          <a:blip r:embed="rId2"/>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8" name="Freeform: Shape 2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6D9067F6-3DA7-C468-369A-F525E0253D13}"/>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gn="ctr">
              <a:lnSpc>
                <a:spcPct val="90000"/>
              </a:lnSpc>
              <a:spcAft>
                <a:spcPts val="600"/>
              </a:spcAft>
            </a:pPr>
            <a:r>
              <a:rPr lang="en-US" sz="1700" dirty="0"/>
              <a:t>Albert Namatjira was a trailblazing figure in the world of Australian art, renowned for his distinctive style and tireless advocacy.</a:t>
            </a:r>
          </a:p>
        </p:txBody>
      </p:sp>
      <p:sp>
        <p:nvSpPr>
          <p:cNvPr id="7" name="TextBox 6">
            <a:extLst>
              <a:ext uri="{FF2B5EF4-FFF2-40B4-BE49-F238E27FC236}">
                <a16:creationId xmlns:a16="http://schemas.microsoft.com/office/drawing/2014/main" id="{561D28A1-1AF6-8AF4-EE15-BD0021BFCF5C}"/>
              </a:ext>
            </a:extLst>
          </p:cNvPr>
          <p:cNvSpPr txBox="1"/>
          <p:nvPr/>
        </p:nvSpPr>
        <p:spPr>
          <a:xfrm>
            <a:off x="9010460" y="6263231"/>
            <a:ext cx="2505547" cy="369332"/>
          </a:xfrm>
          <a:prstGeom prst="rect">
            <a:avLst/>
          </a:prstGeom>
          <a:noFill/>
        </p:spPr>
        <p:txBody>
          <a:bodyPr wrap="square">
            <a:spAutoFit/>
          </a:bodyPr>
          <a:lstStyle/>
          <a:p>
            <a:r>
              <a:rPr lang="en-AU" dirty="0"/>
              <a:t>https://artark.com.au</a:t>
            </a:r>
          </a:p>
        </p:txBody>
      </p:sp>
    </p:spTree>
    <p:extLst>
      <p:ext uri="{BB962C8B-B14F-4D97-AF65-F5344CB8AC3E}">
        <p14:creationId xmlns:p14="http://schemas.microsoft.com/office/powerpoint/2010/main" val="196867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2819C-C41D-151C-B635-779A50D0D835}"/>
              </a:ext>
            </a:extLst>
          </p:cNvPr>
          <p:cNvPicPr>
            <a:picLocks noChangeAspect="1"/>
          </p:cNvPicPr>
          <p:nvPr/>
        </p:nvPicPr>
        <p:blipFill>
          <a:blip r:embed="rId2"/>
          <a:stretch>
            <a:fillRect/>
          </a:stretch>
        </p:blipFill>
        <p:spPr>
          <a:xfrm>
            <a:off x="0" y="83464"/>
            <a:ext cx="12192000" cy="5714045"/>
          </a:xfrm>
          <a:prstGeom prst="rect">
            <a:avLst/>
          </a:prstGeom>
        </p:spPr>
      </p:pic>
      <p:sp>
        <p:nvSpPr>
          <p:cNvPr id="3" name="TextBox 2">
            <a:extLst>
              <a:ext uri="{FF2B5EF4-FFF2-40B4-BE49-F238E27FC236}">
                <a16:creationId xmlns:a16="http://schemas.microsoft.com/office/drawing/2014/main" id="{D42BC9FD-E94C-7B2A-E0E3-A4F2846D61ED}"/>
              </a:ext>
            </a:extLst>
          </p:cNvPr>
          <p:cNvSpPr txBox="1"/>
          <p:nvPr/>
        </p:nvSpPr>
        <p:spPr>
          <a:xfrm>
            <a:off x="194719" y="5297208"/>
            <a:ext cx="5328626" cy="1477328"/>
          </a:xfrm>
          <a:prstGeom prst="rect">
            <a:avLst/>
          </a:prstGeom>
          <a:noFill/>
        </p:spPr>
        <p:txBody>
          <a:bodyPr wrap="square">
            <a:spAutoFit/>
          </a:bodyPr>
          <a:lstStyle/>
          <a:p>
            <a:pPr algn="ctr"/>
            <a:r>
              <a:rPr lang="en-AU" dirty="0"/>
              <a:t>Tracey Moffatt stands as one of Australia's most formidable and insightful contemporary artists with a body of work that deftly navigates the complexities of identity, history, and the nuanced layers of human connection.</a:t>
            </a:r>
          </a:p>
        </p:txBody>
      </p:sp>
      <p:sp>
        <p:nvSpPr>
          <p:cNvPr id="7" name="TextBox 6">
            <a:extLst>
              <a:ext uri="{FF2B5EF4-FFF2-40B4-BE49-F238E27FC236}">
                <a16:creationId xmlns:a16="http://schemas.microsoft.com/office/drawing/2014/main" id="{D1373B82-D4DD-8CE4-0B58-169FE1483505}"/>
              </a:ext>
            </a:extLst>
          </p:cNvPr>
          <p:cNvSpPr txBox="1"/>
          <p:nvPr/>
        </p:nvSpPr>
        <p:spPr>
          <a:xfrm>
            <a:off x="9010460" y="6263231"/>
            <a:ext cx="2505547" cy="369332"/>
          </a:xfrm>
          <a:prstGeom prst="rect">
            <a:avLst/>
          </a:prstGeom>
          <a:noFill/>
        </p:spPr>
        <p:txBody>
          <a:bodyPr wrap="square">
            <a:spAutoFit/>
          </a:bodyPr>
          <a:lstStyle/>
          <a:p>
            <a:r>
              <a:rPr lang="en-AU" dirty="0"/>
              <a:t>https://artark.com.au</a:t>
            </a:r>
          </a:p>
        </p:txBody>
      </p:sp>
    </p:spTree>
    <p:extLst>
      <p:ext uri="{BB962C8B-B14F-4D97-AF65-F5344CB8AC3E}">
        <p14:creationId xmlns:p14="http://schemas.microsoft.com/office/powerpoint/2010/main" val="2689294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495894-0595-E450-532A-A66F0292681B}"/>
              </a:ext>
            </a:extLst>
          </p:cNvPr>
          <p:cNvPicPr>
            <a:picLocks noChangeAspect="1"/>
          </p:cNvPicPr>
          <p:nvPr/>
        </p:nvPicPr>
        <p:blipFill rotWithShape="1">
          <a:blip r:embed="rId2"/>
          <a:srcRect r="28766" b="-1"/>
          <a:stretch/>
        </p:blipFill>
        <p:spPr>
          <a:xfrm>
            <a:off x="20" y="431"/>
            <a:ext cx="8115280" cy="6408311"/>
          </a:xfrm>
          <a:prstGeom prst="rect">
            <a:avLst/>
          </a:prstGeom>
        </p:spPr>
      </p:pic>
      <p:sp>
        <p:nvSpPr>
          <p:cNvPr id="3" name="TextBox 2">
            <a:extLst>
              <a:ext uri="{FF2B5EF4-FFF2-40B4-BE49-F238E27FC236}">
                <a16:creationId xmlns:a16="http://schemas.microsoft.com/office/drawing/2014/main" id="{1640A6E8-7118-87CC-708A-0F022469F637}"/>
              </a:ext>
            </a:extLst>
          </p:cNvPr>
          <p:cNvSpPr txBox="1"/>
          <p:nvPr/>
        </p:nvSpPr>
        <p:spPr>
          <a:xfrm>
            <a:off x="8643193" y="2418408"/>
            <a:ext cx="2942813" cy="3540265"/>
          </a:xfrm>
          <a:prstGeom prst="rect">
            <a:avLst/>
          </a:prstGeom>
        </p:spPr>
        <p:txBody>
          <a:bodyPr vert="horz" lIns="91440" tIns="45720" rIns="91440" bIns="45720" rtlCol="0">
            <a:normAutofit/>
          </a:bodyPr>
          <a:lstStyle/>
          <a:p>
            <a:pPr algn="ctr">
              <a:lnSpc>
                <a:spcPct val="90000"/>
              </a:lnSpc>
              <a:spcAft>
                <a:spcPts val="600"/>
              </a:spcAft>
            </a:pPr>
            <a:r>
              <a:rPr lang="en-US" sz="1700" dirty="0"/>
              <a:t>Richard Bell, born in 1953 in the small town of Charleville, Queensland, has carved a niche for himself as one of Australia's most provocative and insightful contemporary artists. His journey is marked by a bold confrontation with the art establishment and an unwavering commitment to Indigenous rights.</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557ADB-67FE-9F23-F25B-BBFF89E9D510}"/>
              </a:ext>
            </a:extLst>
          </p:cNvPr>
          <p:cNvSpPr txBox="1"/>
          <p:nvPr/>
        </p:nvSpPr>
        <p:spPr>
          <a:xfrm>
            <a:off x="78462" y="6451003"/>
            <a:ext cx="6096000" cy="369332"/>
          </a:xfrm>
          <a:prstGeom prst="rect">
            <a:avLst/>
          </a:prstGeom>
          <a:noFill/>
        </p:spPr>
        <p:txBody>
          <a:bodyPr wrap="square">
            <a:spAutoFit/>
          </a:bodyPr>
          <a:lstStyle/>
          <a:p>
            <a:r>
              <a:rPr lang="en-AU" dirty="0">
                <a:solidFill>
                  <a:schemeClr val="bg1"/>
                </a:solidFill>
              </a:rPr>
              <a:t>https://www.sbs.com.au/nitv</a:t>
            </a:r>
          </a:p>
        </p:txBody>
      </p:sp>
      <p:sp>
        <p:nvSpPr>
          <p:cNvPr id="8" name="TextBox 7">
            <a:extLst>
              <a:ext uri="{FF2B5EF4-FFF2-40B4-BE49-F238E27FC236}">
                <a16:creationId xmlns:a16="http://schemas.microsoft.com/office/drawing/2014/main" id="{6D6CB62D-0BCC-ABF5-6607-BDF2BFAC0970}"/>
              </a:ext>
            </a:extLst>
          </p:cNvPr>
          <p:cNvSpPr txBox="1"/>
          <p:nvPr/>
        </p:nvSpPr>
        <p:spPr>
          <a:xfrm>
            <a:off x="7503060" y="6451003"/>
            <a:ext cx="6097508" cy="369332"/>
          </a:xfrm>
          <a:prstGeom prst="rect">
            <a:avLst/>
          </a:prstGeom>
          <a:noFill/>
        </p:spPr>
        <p:txBody>
          <a:bodyPr wrap="square">
            <a:spAutoFit/>
          </a:bodyPr>
          <a:lstStyle/>
          <a:p>
            <a:r>
              <a:rPr lang="en-AU" dirty="0">
                <a:solidFill>
                  <a:schemeClr val="bg1"/>
                </a:solidFill>
              </a:rPr>
              <a:t>https://artark.com.au/blogs/news/richard-bell</a:t>
            </a:r>
          </a:p>
        </p:txBody>
      </p:sp>
    </p:spTree>
    <p:extLst>
      <p:ext uri="{BB962C8B-B14F-4D97-AF65-F5344CB8AC3E}">
        <p14:creationId xmlns:p14="http://schemas.microsoft.com/office/powerpoint/2010/main" val="3044240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pictures on a wall&#10;&#10;Description automatically generated">
            <a:extLst>
              <a:ext uri="{FF2B5EF4-FFF2-40B4-BE49-F238E27FC236}">
                <a16:creationId xmlns:a16="http://schemas.microsoft.com/office/drawing/2014/main" id="{5C5C34C3-1619-8716-B4F9-9E0C04C959EF}"/>
              </a:ext>
            </a:extLst>
          </p:cNvPr>
          <p:cNvPicPr>
            <a:picLocks noChangeAspect="1"/>
          </p:cNvPicPr>
          <p:nvPr/>
        </p:nvPicPr>
        <p:blipFill rotWithShape="1">
          <a:blip r:embed="rId2"/>
          <a:srcRect t="8793"/>
          <a:stretch/>
        </p:blipFill>
        <p:spPr>
          <a:xfrm>
            <a:off x="307775" y="369332"/>
            <a:ext cx="11576450" cy="6335126"/>
          </a:xfrm>
          <a:prstGeom prst="rect">
            <a:avLst/>
          </a:prstGeom>
        </p:spPr>
      </p:pic>
      <p:sp>
        <p:nvSpPr>
          <p:cNvPr id="4" name="TextBox 3">
            <a:extLst>
              <a:ext uri="{FF2B5EF4-FFF2-40B4-BE49-F238E27FC236}">
                <a16:creationId xmlns:a16="http://schemas.microsoft.com/office/drawing/2014/main" id="{4225BDBD-4BE9-E57B-6743-B138BCE9F83A}"/>
              </a:ext>
            </a:extLst>
          </p:cNvPr>
          <p:cNvSpPr txBox="1"/>
          <p:nvPr/>
        </p:nvSpPr>
        <p:spPr>
          <a:xfrm>
            <a:off x="7556626" y="0"/>
            <a:ext cx="6096000" cy="369332"/>
          </a:xfrm>
          <a:prstGeom prst="rect">
            <a:avLst/>
          </a:prstGeom>
          <a:noFill/>
        </p:spPr>
        <p:txBody>
          <a:bodyPr wrap="square">
            <a:spAutoFit/>
          </a:bodyPr>
          <a:lstStyle/>
          <a:p>
            <a:r>
              <a:rPr lang="en-AU" dirty="0">
                <a:solidFill>
                  <a:schemeClr val="bg1"/>
                </a:solidFill>
              </a:rPr>
              <a:t>https://artark.com.au/blogs/news/tony-albert</a:t>
            </a:r>
          </a:p>
        </p:txBody>
      </p:sp>
      <p:sp>
        <p:nvSpPr>
          <p:cNvPr id="6" name="TextBox 5">
            <a:extLst>
              <a:ext uri="{FF2B5EF4-FFF2-40B4-BE49-F238E27FC236}">
                <a16:creationId xmlns:a16="http://schemas.microsoft.com/office/drawing/2014/main" id="{F0734A58-0680-0B9F-2B51-A941FF6C43C1}"/>
              </a:ext>
            </a:extLst>
          </p:cNvPr>
          <p:cNvSpPr txBox="1"/>
          <p:nvPr/>
        </p:nvSpPr>
        <p:spPr>
          <a:xfrm>
            <a:off x="307775" y="31124"/>
            <a:ext cx="6826312" cy="369332"/>
          </a:xfrm>
          <a:prstGeom prst="rect">
            <a:avLst/>
          </a:prstGeom>
          <a:noFill/>
        </p:spPr>
        <p:txBody>
          <a:bodyPr wrap="square">
            <a:spAutoFit/>
          </a:bodyPr>
          <a:lstStyle/>
          <a:p>
            <a:r>
              <a:rPr lang="en-AU" dirty="0">
                <a:solidFill>
                  <a:schemeClr val="bg1"/>
                </a:solidFill>
              </a:rPr>
              <a:t>Projecting our future, Tony Albert, 2013</a:t>
            </a:r>
          </a:p>
        </p:txBody>
      </p:sp>
    </p:spTree>
    <p:extLst>
      <p:ext uri="{BB962C8B-B14F-4D97-AF65-F5344CB8AC3E}">
        <p14:creationId xmlns:p14="http://schemas.microsoft.com/office/powerpoint/2010/main" val="1998397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021e39-d2c4-4300-9434-a1b014537a26">
      <Terms xmlns="http://schemas.microsoft.com/office/infopath/2007/PartnerControls"/>
    </lcf76f155ced4ddcb4097134ff3c332f>
    <TaxCatchAll xmlns="dc892828-f2a2-4982-b446-8bb89ab4bbb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C96FACB6E144409CE5B3E68A47EADF" ma:contentTypeVersion="14" ma:contentTypeDescription="Create a new document." ma:contentTypeScope="" ma:versionID="3a30b9639316c97e0df8cf27497626a0">
  <xsd:schema xmlns:xsd="http://www.w3.org/2001/XMLSchema" xmlns:xs="http://www.w3.org/2001/XMLSchema" xmlns:p="http://schemas.microsoft.com/office/2006/metadata/properties" xmlns:ns2="12021e39-d2c4-4300-9434-a1b014537a26" xmlns:ns3="dc892828-f2a2-4982-b446-8bb89ab4bbbe" targetNamespace="http://schemas.microsoft.com/office/2006/metadata/properties" ma:root="true" ma:fieldsID="cc95d7b01be536471823f15fe0882151" ns2:_="" ns3:_="">
    <xsd:import namespace="12021e39-d2c4-4300-9434-a1b014537a26"/>
    <xsd:import namespace="dc892828-f2a2-4982-b446-8bb89ab4bbb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21e39-d2c4-4300-9434-a1b014537a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fc495e5-7a42-4726-adb2-1fe679b3a13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892828-f2a2-4982-b446-8bb89ab4bb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ce384c7-4992-4106-9938-515860173c34}" ma:internalName="TaxCatchAll" ma:showField="CatchAllData" ma:web="dc892828-f2a2-4982-b446-8bb89ab4b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6CCCFD-FC4B-439D-9A18-24786483BB7D}">
  <ds:schemaRefs>
    <ds:schemaRef ds:uri="http://purl.org/dc/elements/1.1/"/>
    <ds:schemaRef ds:uri="http://schemas.openxmlformats.org/package/2006/metadata/core-propertie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10a9a858-8499-48ca-b754-0e1dcee586db"/>
    <ds:schemaRef ds:uri="http://schemas.microsoft.com/office/2006/metadata/properties"/>
  </ds:schemaRefs>
</ds:datastoreItem>
</file>

<file path=customXml/itemProps2.xml><?xml version="1.0" encoding="utf-8"?>
<ds:datastoreItem xmlns:ds="http://schemas.openxmlformats.org/officeDocument/2006/customXml" ds:itemID="{5E0CB30E-A187-495C-AACD-CDBD4D640449}"/>
</file>

<file path=customXml/itemProps3.xml><?xml version="1.0" encoding="utf-8"?>
<ds:datastoreItem xmlns:ds="http://schemas.openxmlformats.org/officeDocument/2006/customXml" ds:itemID="{5F9C55D9-208F-4639-A9D0-C0FE460C52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297</Words>
  <Application>Microsoft Office PowerPoint</Application>
  <PresentationFormat>Widescreen</PresentationFormat>
  <Paragraphs>16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apercu-pro</vt:lpstr>
      <vt:lpstr>Aptos</vt:lpstr>
      <vt:lpstr>Aptos Display</vt:lpstr>
      <vt:lpstr>Arial</vt:lpstr>
      <vt:lpstr>Calibri</vt:lpstr>
      <vt:lpstr>Office Theme</vt:lpstr>
      <vt:lpstr>Celebrating First Nations Artists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Endeavour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Tamara Baker</dc:creator>
  <cp:lastModifiedBy>Tamara Baker</cp:lastModifiedBy>
  <cp:revision>2</cp:revision>
  <dcterms:created xsi:type="dcterms:W3CDTF">2024-07-01T05:02:30Z</dcterms:created>
  <dcterms:modified xsi:type="dcterms:W3CDTF">2024-07-05T06:29:39Z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0x0101006BC96FACB6E144409CE5B3E68A47EADF</vt:lpwstr>
  </property>
  <property fmtid="{D5CDD505-2E9C-101B-9397-08002B2CF9AE}" pid="3" name="MediaServiceImageTags">
    <vt:lpwstr/>
  </property>
</Properties>
</file>