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3382" r:id="rId2"/>
    <p:sldId id="3379" r:id="rId3"/>
    <p:sldId id="2088198029" r:id="rId4"/>
    <p:sldId id="357" r:id="rId5"/>
    <p:sldId id="2088198039" r:id="rId6"/>
    <p:sldId id="352" r:id="rId7"/>
    <p:sldId id="2088198015" r:id="rId8"/>
    <p:sldId id="2088198016" r:id="rId9"/>
    <p:sldId id="3456" r:id="rId10"/>
    <p:sldId id="2088198025" r:id="rId11"/>
    <p:sldId id="2088197971" r:id="rId12"/>
    <p:sldId id="353" r:id="rId13"/>
    <p:sldId id="2088197972" r:id="rId14"/>
    <p:sldId id="2088197973" r:id="rId15"/>
    <p:sldId id="279" r:id="rId16"/>
    <p:sldId id="2088198004" r:id="rId17"/>
    <p:sldId id="2088197993" r:id="rId18"/>
    <p:sldId id="2088197989" r:id="rId19"/>
    <p:sldId id="2088198023" r:id="rId20"/>
    <p:sldId id="2088198032" r:id="rId21"/>
    <p:sldId id="2088198033" r:id="rId22"/>
    <p:sldId id="2088198034" r:id="rId23"/>
    <p:sldId id="2088197981" r:id="rId24"/>
    <p:sldId id="2088197991" r:id="rId25"/>
    <p:sldId id="2088198042" r:id="rId26"/>
    <p:sldId id="2088198043" r:id="rId27"/>
    <p:sldId id="2088198044" r:id="rId28"/>
    <p:sldId id="2088198027" r:id="rId29"/>
    <p:sldId id="2088197986" r:id="rId30"/>
    <p:sldId id="664" r:id="rId31"/>
    <p:sldId id="660" r:id="rId32"/>
    <p:sldId id="651" r:id="rId33"/>
    <p:sldId id="666" r:id="rId34"/>
    <p:sldId id="2088198026" r:id="rId35"/>
    <p:sldId id="368" r:id="rId36"/>
    <p:sldId id="2088198035" r:id="rId37"/>
    <p:sldId id="2088198036" r:id="rId38"/>
    <p:sldId id="2088198037" r:id="rId39"/>
    <p:sldId id="276" r:id="rId40"/>
    <p:sldId id="2088198038" r:id="rId41"/>
    <p:sldId id="2088198028" r:id="rId42"/>
    <p:sldId id="2088197994" r:id="rId43"/>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C95534-77B9-111D-1119-638BEB54B731}" name="Danielle Eyre" initials="DE" userId="S::Danielle.Eyre@endeavour.com.au::47804b0c-2aa7-4b79-9a2e-5312f317492f" providerId="AD"/>
  <p188:author id="{042A3CBA-6A56-0B45-8BA3-4F9B21187482}" name="Ngairie Thomas" initials="NT" userId="S::Ngairie.Thomas@endeavour.com.au::fd6e8931-70dd-4fcb-a46f-a0ec1836f7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599"/>
    <a:srgbClr val="EC7623"/>
    <a:srgbClr val="6459A7"/>
    <a:srgbClr val="FF9933"/>
    <a:srgbClr val="7DD5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31" autoAdjust="0"/>
    <p:restoredTop sz="77438" autoAdjust="0"/>
  </p:normalViewPr>
  <p:slideViewPr>
    <p:cSldViewPr snapToGrid="0" snapToObjects="1">
      <p:cViewPr varScale="1">
        <p:scale>
          <a:sx n="88" d="100"/>
          <a:sy n="88" d="100"/>
        </p:scale>
        <p:origin x="846" y="90"/>
      </p:cViewPr>
      <p:guideLst>
        <p:guide orient="horz" pos="2160"/>
        <p:guide pos="3840"/>
      </p:guideLst>
    </p:cSldViewPr>
  </p:slideViewPr>
  <p:notesTextViewPr>
    <p:cViewPr>
      <p:scale>
        <a:sx n="1" d="1"/>
        <a:sy n="1" d="1"/>
      </p:scale>
      <p:origin x="0" y="0"/>
    </p:cViewPr>
  </p:notesTextViewPr>
  <p:sorterViewPr>
    <p:cViewPr>
      <p:scale>
        <a:sx n="100" d="100"/>
        <a:sy n="100" d="100"/>
      </p:scale>
      <p:origin x="0" y="-3558"/>
    </p:cViewPr>
  </p:sorterViewPr>
  <p:notesViewPr>
    <p:cSldViewPr snapToGrid="0" snapToObjects="1" showGuides="1">
      <p:cViewPr varScale="1">
        <p:scale>
          <a:sx n="142" d="100"/>
          <a:sy n="142" d="100"/>
        </p:scale>
        <p:origin x="37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ECF55B-BE96-41F2-8581-C2D87DE69216}"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AU"/>
        </a:p>
      </dgm:t>
    </dgm:pt>
    <dgm:pt modelId="{67E21EB2-6BF4-47EC-BD1E-6B8A24593F2E}">
      <dgm:prSet phldrT="[Text]" custT="1"/>
      <dgm:spPr/>
      <dgm:t>
        <a:bodyPr/>
        <a:lstStyle/>
        <a:p>
          <a:r>
            <a:rPr lang="en-US" sz="3000" b="1" kern="1200" dirty="0">
              <a:solidFill>
                <a:srgbClr val="EC7623"/>
              </a:solidFill>
              <a:latin typeface="Arial" panose="020B0604020202020204"/>
              <a:ea typeface="+mn-ea"/>
              <a:cs typeface="+mn-cs"/>
            </a:rPr>
            <a:t>What’s good…</a:t>
          </a:r>
          <a:endParaRPr lang="en-AU" sz="3000" b="1" kern="1200" dirty="0">
            <a:solidFill>
              <a:srgbClr val="EC7623"/>
            </a:solidFill>
            <a:latin typeface="Arial" panose="020B0604020202020204"/>
            <a:ea typeface="+mn-ea"/>
            <a:cs typeface="+mn-cs"/>
          </a:endParaRPr>
        </a:p>
      </dgm:t>
    </dgm:pt>
    <dgm:pt modelId="{EF237BEE-B3DE-4926-ADA4-AC56A8AF578E}" type="parTrans" cxnId="{337ADCA2-53E2-405D-AB60-9A8F6ABE9BCD}">
      <dgm:prSet/>
      <dgm:spPr/>
      <dgm:t>
        <a:bodyPr/>
        <a:lstStyle/>
        <a:p>
          <a:endParaRPr lang="en-AU"/>
        </a:p>
      </dgm:t>
    </dgm:pt>
    <dgm:pt modelId="{B696AAEF-F27F-46EF-B882-02DDDADC27C7}" type="sibTrans" cxnId="{337ADCA2-53E2-405D-AB60-9A8F6ABE9BCD}">
      <dgm:prSet/>
      <dgm:spPr/>
      <dgm:t>
        <a:bodyPr/>
        <a:lstStyle/>
        <a:p>
          <a:endParaRPr lang="en-AU"/>
        </a:p>
      </dgm:t>
    </dgm:pt>
    <dgm:pt modelId="{C10C225E-5CDF-4194-8D5B-F780747A027F}">
      <dgm:prSet/>
      <dgm:spPr/>
      <dgm:t>
        <a:bodyPr/>
        <a:lstStyle/>
        <a:p>
          <a:r>
            <a:rPr lang="en-US" b="0" dirty="0"/>
            <a:t>We’re proud to work here – 79% (+3)</a:t>
          </a:r>
        </a:p>
      </dgm:t>
    </dgm:pt>
    <dgm:pt modelId="{E1C0952C-2FB2-4DB2-B82C-3E2D9DD11969}" type="parTrans" cxnId="{916A1FF9-ADA4-43BD-9BEC-5D718B4B4F51}">
      <dgm:prSet/>
      <dgm:spPr/>
      <dgm:t>
        <a:bodyPr/>
        <a:lstStyle/>
        <a:p>
          <a:endParaRPr lang="en-AU"/>
        </a:p>
      </dgm:t>
    </dgm:pt>
    <dgm:pt modelId="{8D2E5F48-0905-4BFF-AB12-010BD002AB16}" type="sibTrans" cxnId="{916A1FF9-ADA4-43BD-9BEC-5D718B4B4F51}">
      <dgm:prSet/>
      <dgm:spPr/>
      <dgm:t>
        <a:bodyPr/>
        <a:lstStyle/>
        <a:p>
          <a:endParaRPr lang="en-AU"/>
        </a:p>
      </dgm:t>
    </dgm:pt>
    <dgm:pt modelId="{8FBADF21-B23C-4F79-BCAF-D26E62C2C125}">
      <dgm:prSet/>
      <dgm:spPr/>
      <dgm:t>
        <a:bodyPr/>
        <a:lstStyle/>
        <a:p>
          <a:r>
            <a:rPr lang="en-US" b="0" dirty="0"/>
            <a:t>Our managers are great role models – 75% (-)</a:t>
          </a:r>
        </a:p>
      </dgm:t>
    </dgm:pt>
    <dgm:pt modelId="{BB63A168-2C25-40B4-B232-048F375CA887}" type="parTrans" cxnId="{6F0AADD2-3C51-424D-9445-86C6D29BB763}">
      <dgm:prSet/>
      <dgm:spPr/>
      <dgm:t>
        <a:bodyPr/>
        <a:lstStyle/>
        <a:p>
          <a:endParaRPr lang="en-AU"/>
        </a:p>
      </dgm:t>
    </dgm:pt>
    <dgm:pt modelId="{33CA13F0-81F2-4E1C-8FA4-BB8D2D132495}" type="sibTrans" cxnId="{6F0AADD2-3C51-424D-9445-86C6D29BB763}">
      <dgm:prSet/>
      <dgm:spPr/>
      <dgm:t>
        <a:bodyPr/>
        <a:lstStyle/>
        <a:p>
          <a:endParaRPr lang="en-AU"/>
        </a:p>
      </dgm:t>
    </dgm:pt>
    <dgm:pt modelId="{52242231-DE7F-47C5-95E1-F83E4C8F5137}">
      <dgm:prSet/>
      <dgm:spPr/>
      <dgm:t>
        <a:bodyPr/>
        <a:lstStyle/>
        <a:p>
          <a:r>
            <a:rPr lang="en-US" b="0" dirty="0"/>
            <a:t>We’d recommend our </a:t>
          </a:r>
          <a:r>
            <a:rPr lang="en-US" b="0" dirty="0" err="1"/>
            <a:t>organisation</a:t>
          </a:r>
          <a:r>
            <a:rPr lang="en-US" b="0" dirty="0"/>
            <a:t> as a great place to work – 72% (+3)</a:t>
          </a:r>
        </a:p>
      </dgm:t>
    </dgm:pt>
    <dgm:pt modelId="{AACCD51F-6D6C-42CC-9A8A-A1DB97974A5A}" type="parTrans" cxnId="{6758CB90-4238-408D-B839-6367A6323483}">
      <dgm:prSet/>
      <dgm:spPr/>
      <dgm:t>
        <a:bodyPr/>
        <a:lstStyle/>
        <a:p>
          <a:endParaRPr lang="en-AU"/>
        </a:p>
      </dgm:t>
    </dgm:pt>
    <dgm:pt modelId="{6705CF32-A9B6-47FC-9C3B-4439C7957557}" type="sibTrans" cxnId="{6758CB90-4238-408D-B839-6367A6323483}">
      <dgm:prSet/>
      <dgm:spPr/>
      <dgm:t>
        <a:bodyPr/>
        <a:lstStyle/>
        <a:p>
          <a:endParaRPr lang="en-AU"/>
        </a:p>
      </dgm:t>
    </dgm:pt>
    <dgm:pt modelId="{918635D0-FBEE-4A10-A14A-9E9BC3CE79EC}">
      <dgm:prSet/>
      <dgm:spPr/>
      <dgm:t>
        <a:bodyPr/>
        <a:lstStyle/>
        <a:p>
          <a:r>
            <a:rPr lang="en-US" b="0" dirty="0"/>
            <a:t>Our </a:t>
          </a:r>
          <a:r>
            <a:rPr lang="en-US" b="0" dirty="0" err="1"/>
            <a:t>organisation</a:t>
          </a:r>
          <a:r>
            <a:rPr lang="en-US" b="0" dirty="0"/>
            <a:t> really allows us to make a positive difference – 70% (+4)</a:t>
          </a:r>
        </a:p>
      </dgm:t>
    </dgm:pt>
    <dgm:pt modelId="{796D07F6-ADEB-4E3A-ACCA-B45CE5BF9015}" type="parTrans" cxnId="{5F9A31BF-EA7B-4549-AB18-913D61E0D228}">
      <dgm:prSet/>
      <dgm:spPr/>
      <dgm:t>
        <a:bodyPr/>
        <a:lstStyle/>
        <a:p>
          <a:endParaRPr lang="en-AU"/>
        </a:p>
      </dgm:t>
    </dgm:pt>
    <dgm:pt modelId="{FFC9612F-CF09-4F09-8B5B-034735241ADC}" type="sibTrans" cxnId="{5F9A31BF-EA7B-4549-AB18-913D61E0D228}">
      <dgm:prSet/>
      <dgm:spPr/>
      <dgm:t>
        <a:bodyPr/>
        <a:lstStyle/>
        <a:p>
          <a:endParaRPr lang="en-AU"/>
        </a:p>
      </dgm:t>
    </dgm:pt>
    <dgm:pt modelId="{E8785DE4-9A20-4C88-932C-376EBADD3350}">
      <dgm:prSet phldrT="[Text]"/>
      <dgm:spPr/>
      <dgm:t>
        <a:bodyPr/>
        <a:lstStyle/>
        <a:p>
          <a:r>
            <a:rPr lang="en-US" b="0" dirty="0">
              <a:latin typeface="+mn-lt"/>
            </a:rPr>
            <a:t>The overall Engagement result has increased 2-points from October to 65%</a:t>
          </a:r>
          <a:endParaRPr lang="en-AU" b="0" dirty="0"/>
        </a:p>
      </dgm:t>
    </dgm:pt>
    <dgm:pt modelId="{AEE4A213-981D-486C-9AAA-7CB71C95B412}" type="parTrans" cxnId="{77EF1948-34F5-4542-AD54-AE0A4858C416}">
      <dgm:prSet/>
      <dgm:spPr/>
      <dgm:t>
        <a:bodyPr/>
        <a:lstStyle/>
        <a:p>
          <a:endParaRPr lang="en-AU"/>
        </a:p>
      </dgm:t>
    </dgm:pt>
    <dgm:pt modelId="{4B865B03-54A4-4684-8442-02889742E89E}" type="sibTrans" cxnId="{77EF1948-34F5-4542-AD54-AE0A4858C416}">
      <dgm:prSet/>
      <dgm:spPr/>
      <dgm:t>
        <a:bodyPr/>
        <a:lstStyle/>
        <a:p>
          <a:endParaRPr lang="en-AU"/>
        </a:p>
      </dgm:t>
    </dgm:pt>
    <dgm:pt modelId="{B628DF27-26B2-4099-8DA6-F67BBA68A880}" type="pres">
      <dgm:prSet presAssocID="{AAECF55B-BE96-41F2-8581-C2D87DE69216}" presName="vert0" presStyleCnt="0">
        <dgm:presLayoutVars>
          <dgm:dir/>
          <dgm:animOne val="branch"/>
          <dgm:animLvl val="lvl"/>
        </dgm:presLayoutVars>
      </dgm:prSet>
      <dgm:spPr/>
    </dgm:pt>
    <dgm:pt modelId="{65558B7F-2C33-423F-8167-8A312266CB3A}" type="pres">
      <dgm:prSet presAssocID="{67E21EB2-6BF4-47EC-BD1E-6B8A24593F2E}" presName="thickLine" presStyleLbl="alignNode1" presStyleIdx="0" presStyleCnt="1"/>
      <dgm:spPr/>
    </dgm:pt>
    <dgm:pt modelId="{24856124-D7D1-4431-B0C8-CC17C520BFB2}" type="pres">
      <dgm:prSet presAssocID="{67E21EB2-6BF4-47EC-BD1E-6B8A24593F2E}" presName="horz1" presStyleCnt="0"/>
      <dgm:spPr/>
    </dgm:pt>
    <dgm:pt modelId="{4087F5B8-E7F7-4941-85F3-B2EA589E80EE}" type="pres">
      <dgm:prSet presAssocID="{67E21EB2-6BF4-47EC-BD1E-6B8A24593F2E}" presName="tx1" presStyleLbl="revTx" presStyleIdx="0" presStyleCnt="6"/>
      <dgm:spPr/>
    </dgm:pt>
    <dgm:pt modelId="{0770910F-CF17-4BFC-9035-22C370EA10AC}" type="pres">
      <dgm:prSet presAssocID="{67E21EB2-6BF4-47EC-BD1E-6B8A24593F2E}" presName="vert1" presStyleCnt="0"/>
      <dgm:spPr/>
    </dgm:pt>
    <dgm:pt modelId="{7CECA7B1-0AC2-4C10-A103-DCA354391716}" type="pres">
      <dgm:prSet presAssocID="{E8785DE4-9A20-4C88-932C-376EBADD3350}" presName="vertSpace2a" presStyleCnt="0"/>
      <dgm:spPr/>
    </dgm:pt>
    <dgm:pt modelId="{9DFDB902-2B40-4BB2-9995-8E22944D495C}" type="pres">
      <dgm:prSet presAssocID="{E8785DE4-9A20-4C88-932C-376EBADD3350}" presName="horz2" presStyleCnt="0"/>
      <dgm:spPr/>
    </dgm:pt>
    <dgm:pt modelId="{F204ACDC-1E04-4C34-A893-2B967539B204}" type="pres">
      <dgm:prSet presAssocID="{E8785DE4-9A20-4C88-932C-376EBADD3350}" presName="horzSpace2" presStyleCnt="0"/>
      <dgm:spPr/>
    </dgm:pt>
    <dgm:pt modelId="{BC231E2C-7E03-4287-874D-CCE2EE44B689}" type="pres">
      <dgm:prSet presAssocID="{E8785DE4-9A20-4C88-932C-376EBADD3350}" presName="tx2" presStyleLbl="revTx" presStyleIdx="1" presStyleCnt="6" custScaleX="156735"/>
      <dgm:spPr/>
    </dgm:pt>
    <dgm:pt modelId="{851B0C39-02A1-4045-96AC-363DD5D8D754}" type="pres">
      <dgm:prSet presAssocID="{E8785DE4-9A20-4C88-932C-376EBADD3350}" presName="vert2" presStyleCnt="0"/>
      <dgm:spPr/>
    </dgm:pt>
    <dgm:pt modelId="{7670BB39-76D2-4031-AC65-678BEB15EFD8}" type="pres">
      <dgm:prSet presAssocID="{E8785DE4-9A20-4C88-932C-376EBADD3350}" presName="thinLine2b" presStyleLbl="callout" presStyleIdx="0" presStyleCnt="5"/>
      <dgm:spPr/>
    </dgm:pt>
    <dgm:pt modelId="{AA7C1EF6-08C1-44D7-86BF-EB9964FCD9C3}" type="pres">
      <dgm:prSet presAssocID="{E8785DE4-9A20-4C88-932C-376EBADD3350}" presName="vertSpace2b" presStyleCnt="0"/>
      <dgm:spPr/>
    </dgm:pt>
    <dgm:pt modelId="{8F59C0D2-2DC9-4B03-A89C-AE29B33B227A}" type="pres">
      <dgm:prSet presAssocID="{C10C225E-5CDF-4194-8D5B-F780747A027F}" presName="horz2" presStyleCnt="0"/>
      <dgm:spPr/>
    </dgm:pt>
    <dgm:pt modelId="{3C15DB5C-91C4-4C23-8C7F-F5F32EEF6BE3}" type="pres">
      <dgm:prSet presAssocID="{C10C225E-5CDF-4194-8D5B-F780747A027F}" presName="horzSpace2" presStyleCnt="0"/>
      <dgm:spPr/>
    </dgm:pt>
    <dgm:pt modelId="{43C46DAE-9E8B-4700-A8E5-6D6DC656D23A}" type="pres">
      <dgm:prSet presAssocID="{C10C225E-5CDF-4194-8D5B-F780747A027F}" presName="tx2" presStyleLbl="revTx" presStyleIdx="2" presStyleCnt="6"/>
      <dgm:spPr/>
    </dgm:pt>
    <dgm:pt modelId="{0FD5369E-7055-41E3-99EF-43B7536700A0}" type="pres">
      <dgm:prSet presAssocID="{C10C225E-5CDF-4194-8D5B-F780747A027F}" presName="vert2" presStyleCnt="0"/>
      <dgm:spPr/>
    </dgm:pt>
    <dgm:pt modelId="{7E562289-77A1-43D8-9F4F-E0079A2B2CA6}" type="pres">
      <dgm:prSet presAssocID="{C10C225E-5CDF-4194-8D5B-F780747A027F}" presName="thinLine2b" presStyleLbl="callout" presStyleIdx="1" presStyleCnt="5"/>
      <dgm:spPr/>
    </dgm:pt>
    <dgm:pt modelId="{120A6AAE-EAB4-4CC9-A30A-67A1F148F97A}" type="pres">
      <dgm:prSet presAssocID="{C10C225E-5CDF-4194-8D5B-F780747A027F}" presName="vertSpace2b" presStyleCnt="0"/>
      <dgm:spPr/>
    </dgm:pt>
    <dgm:pt modelId="{061CBD17-EEDD-4C3A-9FE0-CE945B6E06CC}" type="pres">
      <dgm:prSet presAssocID="{8FBADF21-B23C-4F79-BCAF-D26E62C2C125}" presName="horz2" presStyleCnt="0"/>
      <dgm:spPr/>
    </dgm:pt>
    <dgm:pt modelId="{717534E9-9802-4C4E-A62A-C26517CC0000}" type="pres">
      <dgm:prSet presAssocID="{8FBADF21-B23C-4F79-BCAF-D26E62C2C125}" presName="horzSpace2" presStyleCnt="0"/>
      <dgm:spPr/>
    </dgm:pt>
    <dgm:pt modelId="{02A2B433-0B8D-4BF3-A4B4-F13F14FFA3B5}" type="pres">
      <dgm:prSet presAssocID="{8FBADF21-B23C-4F79-BCAF-D26E62C2C125}" presName="tx2" presStyleLbl="revTx" presStyleIdx="3" presStyleCnt="6"/>
      <dgm:spPr/>
    </dgm:pt>
    <dgm:pt modelId="{265C04AA-2D84-449A-8940-42CE65803477}" type="pres">
      <dgm:prSet presAssocID="{8FBADF21-B23C-4F79-BCAF-D26E62C2C125}" presName="vert2" presStyleCnt="0"/>
      <dgm:spPr/>
    </dgm:pt>
    <dgm:pt modelId="{B28D8764-82D7-485D-978C-5B5A25526AC4}" type="pres">
      <dgm:prSet presAssocID="{8FBADF21-B23C-4F79-BCAF-D26E62C2C125}" presName="thinLine2b" presStyleLbl="callout" presStyleIdx="2" presStyleCnt="5"/>
      <dgm:spPr/>
    </dgm:pt>
    <dgm:pt modelId="{570E9174-5E9C-4C0D-8E9C-65BB6733C28E}" type="pres">
      <dgm:prSet presAssocID="{8FBADF21-B23C-4F79-BCAF-D26E62C2C125}" presName="vertSpace2b" presStyleCnt="0"/>
      <dgm:spPr/>
    </dgm:pt>
    <dgm:pt modelId="{FB2D45FD-6BCF-47EB-9180-012B9FADD512}" type="pres">
      <dgm:prSet presAssocID="{52242231-DE7F-47C5-95E1-F83E4C8F5137}" presName="horz2" presStyleCnt="0"/>
      <dgm:spPr/>
    </dgm:pt>
    <dgm:pt modelId="{83C859E1-3530-49A8-8B09-D04538C27DA0}" type="pres">
      <dgm:prSet presAssocID="{52242231-DE7F-47C5-95E1-F83E4C8F5137}" presName="horzSpace2" presStyleCnt="0"/>
      <dgm:spPr/>
    </dgm:pt>
    <dgm:pt modelId="{4DD7B3BE-C359-4FFB-8D65-5EB52E6C0FDA}" type="pres">
      <dgm:prSet presAssocID="{52242231-DE7F-47C5-95E1-F83E4C8F5137}" presName="tx2" presStyleLbl="revTx" presStyleIdx="4" presStyleCnt="6" custScaleX="144276"/>
      <dgm:spPr/>
    </dgm:pt>
    <dgm:pt modelId="{50610F7F-656D-43B6-ABFD-16F97C3F2912}" type="pres">
      <dgm:prSet presAssocID="{52242231-DE7F-47C5-95E1-F83E4C8F5137}" presName="vert2" presStyleCnt="0"/>
      <dgm:spPr/>
    </dgm:pt>
    <dgm:pt modelId="{CA85DA5C-659A-4CD7-A3D2-CAC69C8346A6}" type="pres">
      <dgm:prSet presAssocID="{52242231-DE7F-47C5-95E1-F83E4C8F5137}" presName="thinLine2b" presStyleLbl="callout" presStyleIdx="3" presStyleCnt="5"/>
      <dgm:spPr/>
    </dgm:pt>
    <dgm:pt modelId="{E5F5B1AE-1F6E-442E-9D4A-597670E2952D}" type="pres">
      <dgm:prSet presAssocID="{52242231-DE7F-47C5-95E1-F83E4C8F5137}" presName="vertSpace2b" presStyleCnt="0"/>
      <dgm:spPr/>
    </dgm:pt>
    <dgm:pt modelId="{2AF20EFC-5434-488B-A96D-B702032187BC}" type="pres">
      <dgm:prSet presAssocID="{918635D0-FBEE-4A10-A14A-9E9BC3CE79EC}" presName="horz2" presStyleCnt="0"/>
      <dgm:spPr/>
    </dgm:pt>
    <dgm:pt modelId="{23764888-8B76-4913-BE6B-D0BB2EBCE0FF}" type="pres">
      <dgm:prSet presAssocID="{918635D0-FBEE-4A10-A14A-9E9BC3CE79EC}" presName="horzSpace2" presStyleCnt="0"/>
      <dgm:spPr/>
    </dgm:pt>
    <dgm:pt modelId="{AD3D0745-D751-41B3-9A2D-5019B781185B}" type="pres">
      <dgm:prSet presAssocID="{918635D0-FBEE-4A10-A14A-9E9BC3CE79EC}" presName="tx2" presStyleLbl="revTx" presStyleIdx="5" presStyleCnt="6" custScaleX="154657"/>
      <dgm:spPr/>
    </dgm:pt>
    <dgm:pt modelId="{5FE49243-9A1A-4389-96EA-8A87B7A2A5B8}" type="pres">
      <dgm:prSet presAssocID="{918635D0-FBEE-4A10-A14A-9E9BC3CE79EC}" presName="vert2" presStyleCnt="0"/>
      <dgm:spPr/>
    </dgm:pt>
    <dgm:pt modelId="{0CFB7884-BABC-402F-8859-4F0AD52E64C0}" type="pres">
      <dgm:prSet presAssocID="{918635D0-FBEE-4A10-A14A-9E9BC3CE79EC}" presName="thinLine2b" presStyleLbl="callout" presStyleIdx="4" presStyleCnt="5"/>
      <dgm:spPr/>
    </dgm:pt>
    <dgm:pt modelId="{01ADC614-A3C1-4808-87AA-780E43A8E1C4}" type="pres">
      <dgm:prSet presAssocID="{918635D0-FBEE-4A10-A14A-9E9BC3CE79EC}" presName="vertSpace2b" presStyleCnt="0"/>
      <dgm:spPr/>
    </dgm:pt>
  </dgm:ptLst>
  <dgm:cxnLst>
    <dgm:cxn modelId="{7E9D8818-D2A1-46AB-904E-7DF67B91A31B}" type="presOf" srcId="{67E21EB2-6BF4-47EC-BD1E-6B8A24593F2E}" destId="{4087F5B8-E7F7-4941-85F3-B2EA589E80EE}" srcOrd="0" destOrd="0" presId="urn:microsoft.com/office/officeart/2008/layout/LinedList"/>
    <dgm:cxn modelId="{F68D5E5E-5D6E-43EE-B7B1-1F38D57F2327}" type="presOf" srcId="{8FBADF21-B23C-4F79-BCAF-D26E62C2C125}" destId="{02A2B433-0B8D-4BF3-A4B4-F13F14FFA3B5}" srcOrd="0" destOrd="0" presId="urn:microsoft.com/office/officeart/2008/layout/LinedList"/>
    <dgm:cxn modelId="{5B782362-F144-482B-B025-F931184394F0}" type="presOf" srcId="{C10C225E-5CDF-4194-8D5B-F780747A027F}" destId="{43C46DAE-9E8B-4700-A8E5-6D6DC656D23A}" srcOrd="0" destOrd="0" presId="urn:microsoft.com/office/officeart/2008/layout/LinedList"/>
    <dgm:cxn modelId="{77EF1948-34F5-4542-AD54-AE0A4858C416}" srcId="{67E21EB2-6BF4-47EC-BD1E-6B8A24593F2E}" destId="{E8785DE4-9A20-4C88-932C-376EBADD3350}" srcOrd="0" destOrd="0" parTransId="{AEE4A213-981D-486C-9AAA-7CB71C95B412}" sibTransId="{4B865B03-54A4-4684-8442-02889742E89E}"/>
    <dgm:cxn modelId="{33B32048-3225-4125-BF8F-51B6AB23F5D1}" type="presOf" srcId="{52242231-DE7F-47C5-95E1-F83E4C8F5137}" destId="{4DD7B3BE-C359-4FFB-8D65-5EB52E6C0FDA}" srcOrd="0" destOrd="0" presId="urn:microsoft.com/office/officeart/2008/layout/LinedList"/>
    <dgm:cxn modelId="{1DBCE075-ECD8-42E9-8F88-B762A161691F}" type="presOf" srcId="{918635D0-FBEE-4A10-A14A-9E9BC3CE79EC}" destId="{AD3D0745-D751-41B3-9A2D-5019B781185B}" srcOrd="0" destOrd="0" presId="urn:microsoft.com/office/officeart/2008/layout/LinedList"/>
    <dgm:cxn modelId="{6758CB90-4238-408D-B839-6367A6323483}" srcId="{67E21EB2-6BF4-47EC-BD1E-6B8A24593F2E}" destId="{52242231-DE7F-47C5-95E1-F83E4C8F5137}" srcOrd="3" destOrd="0" parTransId="{AACCD51F-6D6C-42CC-9A8A-A1DB97974A5A}" sibTransId="{6705CF32-A9B6-47FC-9C3B-4439C7957557}"/>
    <dgm:cxn modelId="{337ADCA2-53E2-405D-AB60-9A8F6ABE9BCD}" srcId="{AAECF55B-BE96-41F2-8581-C2D87DE69216}" destId="{67E21EB2-6BF4-47EC-BD1E-6B8A24593F2E}" srcOrd="0" destOrd="0" parTransId="{EF237BEE-B3DE-4926-ADA4-AC56A8AF578E}" sibTransId="{B696AAEF-F27F-46EF-B882-02DDDADC27C7}"/>
    <dgm:cxn modelId="{F13F0CBC-6774-4DA7-BCE2-7973784A5D79}" type="presOf" srcId="{AAECF55B-BE96-41F2-8581-C2D87DE69216}" destId="{B628DF27-26B2-4099-8DA6-F67BBA68A880}" srcOrd="0" destOrd="0" presId="urn:microsoft.com/office/officeart/2008/layout/LinedList"/>
    <dgm:cxn modelId="{5F9A31BF-EA7B-4549-AB18-913D61E0D228}" srcId="{67E21EB2-6BF4-47EC-BD1E-6B8A24593F2E}" destId="{918635D0-FBEE-4A10-A14A-9E9BC3CE79EC}" srcOrd="4" destOrd="0" parTransId="{796D07F6-ADEB-4E3A-ACCA-B45CE5BF9015}" sibTransId="{FFC9612F-CF09-4F09-8B5B-034735241ADC}"/>
    <dgm:cxn modelId="{6F0AADD2-3C51-424D-9445-86C6D29BB763}" srcId="{67E21EB2-6BF4-47EC-BD1E-6B8A24593F2E}" destId="{8FBADF21-B23C-4F79-BCAF-D26E62C2C125}" srcOrd="2" destOrd="0" parTransId="{BB63A168-2C25-40B4-B232-048F375CA887}" sibTransId="{33CA13F0-81F2-4E1C-8FA4-BB8D2D132495}"/>
    <dgm:cxn modelId="{E48971F1-1B40-440C-BAFB-EB967CAE657E}" type="presOf" srcId="{E8785DE4-9A20-4C88-932C-376EBADD3350}" destId="{BC231E2C-7E03-4287-874D-CCE2EE44B689}" srcOrd="0" destOrd="0" presId="urn:microsoft.com/office/officeart/2008/layout/LinedList"/>
    <dgm:cxn modelId="{916A1FF9-ADA4-43BD-9BEC-5D718B4B4F51}" srcId="{67E21EB2-6BF4-47EC-BD1E-6B8A24593F2E}" destId="{C10C225E-5CDF-4194-8D5B-F780747A027F}" srcOrd="1" destOrd="0" parTransId="{E1C0952C-2FB2-4DB2-B82C-3E2D9DD11969}" sibTransId="{8D2E5F48-0905-4BFF-AB12-010BD002AB16}"/>
    <dgm:cxn modelId="{8F3F51D6-1D47-4B09-B21F-AA2FB316AC0C}" type="presParOf" srcId="{B628DF27-26B2-4099-8DA6-F67BBA68A880}" destId="{65558B7F-2C33-423F-8167-8A312266CB3A}" srcOrd="0" destOrd="0" presId="urn:microsoft.com/office/officeart/2008/layout/LinedList"/>
    <dgm:cxn modelId="{901BA97D-0E31-4374-AFFC-F0B5335CF87E}" type="presParOf" srcId="{B628DF27-26B2-4099-8DA6-F67BBA68A880}" destId="{24856124-D7D1-4431-B0C8-CC17C520BFB2}" srcOrd="1" destOrd="0" presId="urn:microsoft.com/office/officeart/2008/layout/LinedList"/>
    <dgm:cxn modelId="{D0159BED-6A8C-45A6-BA42-239F23258368}" type="presParOf" srcId="{24856124-D7D1-4431-B0C8-CC17C520BFB2}" destId="{4087F5B8-E7F7-4941-85F3-B2EA589E80EE}" srcOrd="0" destOrd="0" presId="urn:microsoft.com/office/officeart/2008/layout/LinedList"/>
    <dgm:cxn modelId="{396D5471-EB31-4353-9E03-187665755B4B}" type="presParOf" srcId="{24856124-D7D1-4431-B0C8-CC17C520BFB2}" destId="{0770910F-CF17-4BFC-9035-22C370EA10AC}" srcOrd="1" destOrd="0" presId="urn:microsoft.com/office/officeart/2008/layout/LinedList"/>
    <dgm:cxn modelId="{0BCD0464-1D0D-4DA0-BFEE-568CBB780A80}" type="presParOf" srcId="{0770910F-CF17-4BFC-9035-22C370EA10AC}" destId="{7CECA7B1-0AC2-4C10-A103-DCA354391716}" srcOrd="0" destOrd="0" presId="urn:microsoft.com/office/officeart/2008/layout/LinedList"/>
    <dgm:cxn modelId="{1E5E17B1-B9CE-4ACC-B944-82DD9453C215}" type="presParOf" srcId="{0770910F-CF17-4BFC-9035-22C370EA10AC}" destId="{9DFDB902-2B40-4BB2-9995-8E22944D495C}" srcOrd="1" destOrd="0" presId="urn:microsoft.com/office/officeart/2008/layout/LinedList"/>
    <dgm:cxn modelId="{4CCC94A1-9752-4EE0-A8EB-CB512036C4F5}" type="presParOf" srcId="{9DFDB902-2B40-4BB2-9995-8E22944D495C}" destId="{F204ACDC-1E04-4C34-A893-2B967539B204}" srcOrd="0" destOrd="0" presId="urn:microsoft.com/office/officeart/2008/layout/LinedList"/>
    <dgm:cxn modelId="{E9825058-9B81-4A3D-8ED7-666F9C7AC3A1}" type="presParOf" srcId="{9DFDB902-2B40-4BB2-9995-8E22944D495C}" destId="{BC231E2C-7E03-4287-874D-CCE2EE44B689}" srcOrd="1" destOrd="0" presId="urn:microsoft.com/office/officeart/2008/layout/LinedList"/>
    <dgm:cxn modelId="{27DE92C2-8D1D-4879-B6EE-9AE02F198323}" type="presParOf" srcId="{9DFDB902-2B40-4BB2-9995-8E22944D495C}" destId="{851B0C39-02A1-4045-96AC-363DD5D8D754}" srcOrd="2" destOrd="0" presId="urn:microsoft.com/office/officeart/2008/layout/LinedList"/>
    <dgm:cxn modelId="{23C149CF-D873-44DF-9B8F-D685CA0173BA}" type="presParOf" srcId="{0770910F-CF17-4BFC-9035-22C370EA10AC}" destId="{7670BB39-76D2-4031-AC65-678BEB15EFD8}" srcOrd="2" destOrd="0" presId="urn:microsoft.com/office/officeart/2008/layout/LinedList"/>
    <dgm:cxn modelId="{4094E74A-0208-47FC-9A4B-0688E18107F2}" type="presParOf" srcId="{0770910F-CF17-4BFC-9035-22C370EA10AC}" destId="{AA7C1EF6-08C1-44D7-86BF-EB9964FCD9C3}" srcOrd="3" destOrd="0" presId="urn:microsoft.com/office/officeart/2008/layout/LinedList"/>
    <dgm:cxn modelId="{8F7382E5-54BD-419F-BE32-90D2FC296854}" type="presParOf" srcId="{0770910F-CF17-4BFC-9035-22C370EA10AC}" destId="{8F59C0D2-2DC9-4B03-A89C-AE29B33B227A}" srcOrd="4" destOrd="0" presId="urn:microsoft.com/office/officeart/2008/layout/LinedList"/>
    <dgm:cxn modelId="{2D37BCC7-4CB2-496E-8DB6-B36C006562A0}" type="presParOf" srcId="{8F59C0D2-2DC9-4B03-A89C-AE29B33B227A}" destId="{3C15DB5C-91C4-4C23-8C7F-F5F32EEF6BE3}" srcOrd="0" destOrd="0" presId="urn:microsoft.com/office/officeart/2008/layout/LinedList"/>
    <dgm:cxn modelId="{854133C4-5273-430E-8FF9-CF1D66D58A13}" type="presParOf" srcId="{8F59C0D2-2DC9-4B03-A89C-AE29B33B227A}" destId="{43C46DAE-9E8B-4700-A8E5-6D6DC656D23A}" srcOrd="1" destOrd="0" presId="urn:microsoft.com/office/officeart/2008/layout/LinedList"/>
    <dgm:cxn modelId="{07CAE054-6AB9-4E38-A6C5-21DC59CECE92}" type="presParOf" srcId="{8F59C0D2-2DC9-4B03-A89C-AE29B33B227A}" destId="{0FD5369E-7055-41E3-99EF-43B7536700A0}" srcOrd="2" destOrd="0" presId="urn:microsoft.com/office/officeart/2008/layout/LinedList"/>
    <dgm:cxn modelId="{794C3A78-DAE9-4F15-B786-9222337FC96A}" type="presParOf" srcId="{0770910F-CF17-4BFC-9035-22C370EA10AC}" destId="{7E562289-77A1-43D8-9F4F-E0079A2B2CA6}" srcOrd="5" destOrd="0" presId="urn:microsoft.com/office/officeart/2008/layout/LinedList"/>
    <dgm:cxn modelId="{82938546-0DDB-4D0D-A052-4ABFC77E4CC1}" type="presParOf" srcId="{0770910F-CF17-4BFC-9035-22C370EA10AC}" destId="{120A6AAE-EAB4-4CC9-A30A-67A1F148F97A}" srcOrd="6" destOrd="0" presId="urn:microsoft.com/office/officeart/2008/layout/LinedList"/>
    <dgm:cxn modelId="{900811CD-3659-4225-9D85-38DF1CF5A63F}" type="presParOf" srcId="{0770910F-CF17-4BFC-9035-22C370EA10AC}" destId="{061CBD17-EEDD-4C3A-9FE0-CE945B6E06CC}" srcOrd="7" destOrd="0" presId="urn:microsoft.com/office/officeart/2008/layout/LinedList"/>
    <dgm:cxn modelId="{360A6F12-C8C9-4FAD-9C24-C15B6C6BE810}" type="presParOf" srcId="{061CBD17-EEDD-4C3A-9FE0-CE945B6E06CC}" destId="{717534E9-9802-4C4E-A62A-C26517CC0000}" srcOrd="0" destOrd="0" presId="urn:microsoft.com/office/officeart/2008/layout/LinedList"/>
    <dgm:cxn modelId="{C5432A23-3331-4624-9B0A-FE499C948D44}" type="presParOf" srcId="{061CBD17-EEDD-4C3A-9FE0-CE945B6E06CC}" destId="{02A2B433-0B8D-4BF3-A4B4-F13F14FFA3B5}" srcOrd="1" destOrd="0" presId="urn:microsoft.com/office/officeart/2008/layout/LinedList"/>
    <dgm:cxn modelId="{DAF7D1EF-FF04-4BAC-9357-F3ACB48C6B8A}" type="presParOf" srcId="{061CBD17-EEDD-4C3A-9FE0-CE945B6E06CC}" destId="{265C04AA-2D84-449A-8940-42CE65803477}" srcOrd="2" destOrd="0" presId="urn:microsoft.com/office/officeart/2008/layout/LinedList"/>
    <dgm:cxn modelId="{F50EE5DE-AC90-4318-8CB4-A7E14D197E09}" type="presParOf" srcId="{0770910F-CF17-4BFC-9035-22C370EA10AC}" destId="{B28D8764-82D7-485D-978C-5B5A25526AC4}" srcOrd="8" destOrd="0" presId="urn:microsoft.com/office/officeart/2008/layout/LinedList"/>
    <dgm:cxn modelId="{44EDCF53-BF38-4D90-B36D-7D645EE8B1B1}" type="presParOf" srcId="{0770910F-CF17-4BFC-9035-22C370EA10AC}" destId="{570E9174-5E9C-4C0D-8E9C-65BB6733C28E}" srcOrd="9" destOrd="0" presId="urn:microsoft.com/office/officeart/2008/layout/LinedList"/>
    <dgm:cxn modelId="{ACC6FFC8-58B5-48AD-AD23-97D6D50975A5}" type="presParOf" srcId="{0770910F-CF17-4BFC-9035-22C370EA10AC}" destId="{FB2D45FD-6BCF-47EB-9180-012B9FADD512}" srcOrd="10" destOrd="0" presId="urn:microsoft.com/office/officeart/2008/layout/LinedList"/>
    <dgm:cxn modelId="{8B4ADA51-3D69-455A-A632-3B6A48FB1BD6}" type="presParOf" srcId="{FB2D45FD-6BCF-47EB-9180-012B9FADD512}" destId="{83C859E1-3530-49A8-8B09-D04538C27DA0}" srcOrd="0" destOrd="0" presId="urn:microsoft.com/office/officeart/2008/layout/LinedList"/>
    <dgm:cxn modelId="{F8179990-21D4-4454-B28D-CC2F24AA1CA8}" type="presParOf" srcId="{FB2D45FD-6BCF-47EB-9180-012B9FADD512}" destId="{4DD7B3BE-C359-4FFB-8D65-5EB52E6C0FDA}" srcOrd="1" destOrd="0" presId="urn:microsoft.com/office/officeart/2008/layout/LinedList"/>
    <dgm:cxn modelId="{009C9031-12E0-4F67-BF1E-6FC59B552292}" type="presParOf" srcId="{FB2D45FD-6BCF-47EB-9180-012B9FADD512}" destId="{50610F7F-656D-43B6-ABFD-16F97C3F2912}" srcOrd="2" destOrd="0" presId="urn:microsoft.com/office/officeart/2008/layout/LinedList"/>
    <dgm:cxn modelId="{510ABEE9-E0EA-42DC-AD15-34D336705F51}" type="presParOf" srcId="{0770910F-CF17-4BFC-9035-22C370EA10AC}" destId="{CA85DA5C-659A-4CD7-A3D2-CAC69C8346A6}" srcOrd="11" destOrd="0" presId="urn:microsoft.com/office/officeart/2008/layout/LinedList"/>
    <dgm:cxn modelId="{EF3E209A-1076-4928-9660-718741973851}" type="presParOf" srcId="{0770910F-CF17-4BFC-9035-22C370EA10AC}" destId="{E5F5B1AE-1F6E-442E-9D4A-597670E2952D}" srcOrd="12" destOrd="0" presId="urn:microsoft.com/office/officeart/2008/layout/LinedList"/>
    <dgm:cxn modelId="{CCCAA889-770E-4C48-B792-9430B52C9BDF}" type="presParOf" srcId="{0770910F-CF17-4BFC-9035-22C370EA10AC}" destId="{2AF20EFC-5434-488B-A96D-B702032187BC}" srcOrd="13" destOrd="0" presId="urn:microsoft.com/office/officeart/2008/layout/LinedList"/>
    <dgm:cxn modelId="{16B04FAE-8E81-4DAF-8BDD-F2F7FF43CA49}" type="presParOf" srcId="{2AF20EFC-5434-488B-A96D-B702032187BC}" destId="{23764888-8B76-4913-BE6B-D0BB2EBCE0FF}" srcOrd="0" destOrd="0" presId="urn:microsoft.com/office/officeart/2008/layout/LinedList"/>
    <dgm:cxn modelId="{31C6CF58-A8B8-4CD3-A950-F3468EC4FDFD}" type="presParOf" srcId="{2AF20EFC-5434-488B-A96D-B702032187BC}" destId="{AD3D0745-D751-41B3-9A2D-5019B781185B}" srcOrd="1" destOrd="0" presId="urn:microsoft.com/office/officeart/2008/layout/LinedList"/>
    <dgm:cxn modelId="{FBC86EF6-377C-443A-BAF7-7A1FB19E16CE}" type="presParOf" srcId="{2AF20EFC-5434-488B-A96D-B702032187BC}" destId="{5FE49243-9A1A-4389-96EA-8A87B7A2A5B8}" srcOrd="2" destOrd="0" presId="urn:microsoft.com/office/officeart/2008/layout/LinedList"/>
    <dgm:cxn modelId="{5A2CF9EB-1522-46A1-A119-B891F54F22F4}" type="presParOf" srcId="{0770910F-CF17-4BFC-9035-22C370EA10AC}" destId="{0CFB7884-BABC-402F-8859-4F0AD52E64C0}" srcOrd="14" destOrd="0" presId="urn:microsoft.com/office/officeart/2008/layout/LinedList"/>
    <dgm:cxn modelId="{9F38AA78-C53E-4856-82B0-1E98865AB736}" type="presParOf" srcId="{0770910F-CF17-4BFC-9035-22C370EA10AC}" destId="{01ADC614-A3C1-4808-87AA-780E43A8E1C4}"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ECF55B-BE96-41F2-8581-C2D87DE6921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7E21EB2-6BF4-47EC-BD1E-6B8A24593F2E}">
      <dgm:prSet phldrT="[Text]" custT="1"/>
      <dgm:spPr/>
      <dgm:t>
        <a:bodyPr/>
        <a:lstStyle/>
        <a:p>
          <a:r>
            <a:rPr lang="en-US" sz="3000" b="1" dirty="0">
              <a:solidFill>
                <a:srgbClr val="EC7623"/>
              </a:solidFill>
              <a:latin typeface="+mn-lt"/>
            </a:rPr>
            <a:t>What’s </a:t>
          </a:r>
          <a:br>
            <a:rPr lang="en-US" sz="3000" b="1" dirty="0">
              <a:solidFill>
                <a:srgbClr val="EC7623"/>
              </a:solidFill>
              <a:latin typeface="+mn-lt"/>
            </a:rPr>
          </a:br>
          <a:r>
            <a:rPr lang="en-US" sz="3000" b="1" dirty="0">
              <a:solidFill>
                <a:srgbClr val="EC7623"/>
              </a:solidFill>
              <a:latin typeface="+mn-lt"/>
            </a:rPr>
            <a:t>not so good</a:t>
          </a:r>
          <a:br>
            <a:rPr lang="en-US" sz="3000" b="1" dirty="0">
              <a:solidFill>
                <a:srgbClr val="EC7623"/>
              </a:solidFill>
              <a:latin typeface="+mn-lt"/>
            </a:rPr>
          </a:br>
          <a:r>
            <a:rPr lang="en-US" sz="3000" b="1" dirty="0">
              <a:solidFill>
                <a:srgbClr val="EC7623"/>
              </a:solidFill>
              <a:latin typeface="+mn-lt"/>
            </a:rPr>
            <a:t>but improving…</a:t>
          </a:r>
          <a:endParaRPr lang="en-AU" sz="3000" dirty="0">
            <a:solidFill>
              <a:srgbClr val="EC7623"/>
            </a:solidFill>
          </a:endParaRPr>
        </a:p>
      </dgm:t>
    </dgm:pt>
    <dgm:pt modelId="{EF237BEE-B3DE-4926-ADA4-AC56A8AF578E}" type="parTrans" cxnId="{337ADCA2-53E2-405D-AB60-9A8F6ABE9BCD}">
      <dgm:prSet/>
      <dgm:spPr/>
      <dgm:t>
        <a:bodyPr/>
        <a:lstStyle/>
        <a:p>
          <a:endParaRPr lang="en-AU"/>
        </a:p>
      </dgm:t>
    </dgm:pt>
    <dgm:pt modelId="{B696AAEF-F27F-46EF-B882-02DDDADC27C7}" type="sibTrans" cxnId="{337ADCA2-53E2-405D-AB60-9A8F6ABE9BCD}">
      <dgm:prSet/>
      <dgm:spPr/>
      <dgm:t>
        <a:bodyPr/>
        <a:lstStyle/>
        <a:p>
          <a:endParaRPr lang="en-AU"/>
        </a:p>
      </dgm:t>
    </dgm:pt>
    <dgm:pt modelId="{C10C225E-5CDF-4194-8D5B-F780747A027F}">
      <dgm:prSet/>
      <dgm:spPr/>
      <dgm:t>
        <a:bodyPr/>
        <a:lstStyle/>
        <a:p>
          <a:r>
            <a:rPr lang="en-US" b="0" dirty="0">
              <a:solidFill>
                <a:schemeClr val="tx1"/>
              </a:solidFill>
            </a:rPr>
            <a:t>Our leaders have communicated a vision that motives us – 59% (+3)</a:t>
          </a:r>
        </a:p>
      </dgm:t>
    </dgm:pt>
    <dgm:pt modelId="{E1C0952C-2FB2-4DB2-B82C-3E2D9DD11969}" type="parTrans" cxnId="{916A1FF9-ADA4-43BD-9BEC-5D718B4B4F51}">
      <dgm:prSet/>
      <dgm:spPr/>
      <dgm:t>
        <a:bodyPr/>
        <a:lstStyle/>
        <a:p>
          <a:endParaRPr lang="en-AU"/>
        </a:p>
      </dgm:t>
    </dgm:pt>
    <dgm:pt modelId="{8D2E5F48-0905-4BFF-AB12-010BD002AB16}" type="sibTrans" cxnId="{916A1FF9-ADA4-43BD-9BEC-5D718B4B4F51}">
      <dgm:prSet/>
      <dgm:spPr/>
      <dgm:t>
        <a:bodyPr/>
        <a:lstStyle/>
        <a:p>
          <a:endParaRPr lang="en-AU"/>
        </a:p>
      </dgm:t>
    </dgm:pt>
    <dgm:pt modelId="{52242231-DE7F-47C5-95E1-F83E4C8F5137}">
      <dgm:prSet/>
      <dgm:spPr/>
      <dgm:t>
        <a:bodyPr/>
        <a:lstStyle/>
        <a:p>
          <a:r>
            <a:rPr lang="en-US" b="0" dirty="0">
              <a:solidFill>
                <a:schemeClr val="tx1"/>
              </a:solidFill>
            </a:rPr>
            <a:t>Our senior leaders demonstrate that people are important to our company success – 57% (+4)</a:t>
          </a:r>
        </a:p>
      </dgm:t>
    </dgm:pt>
    <dgm:pt modelId="{AACCD51F-6D6C-42CC-9A8A-A1DB97974A5A}" type="parTrans" cxnId="{6758CB90-4238-408D-B839-6367A6323483}">
      <dgm:prSet/>
      <dgm:spPr/>
      <dgm:t>
        <a:bodyPr/>
        <a:lstStyle/>
        <a:p>
          <a:endParaRPr lang="en-AU"/>
        </a:p>
      </dgm:t>
    </dgm:pt>
    <dgm:pt modelId="{6705CF32-A9B6-47FC-9C3B-4439C7957557}" type="sibTrans" cxnId="{6758CB90-4238-408D-B839-6367A6323483}">
      <dgm:prSet/>
      <dgm:spPr/>
      <dgm:t>
        <a:bodyPr/>
        <a:lstStyle/>
        <a:p>
          <a:endParaRPr lang="en-AU"/>
        </a:p>
      </dgm:t>
    </dgm:pt>
    <dgm:pt modelId="{918635D0-FBEE-4A10-A14A-9E9BC3CE79EC}">
      <dgm:prSet/>
      <dgm:spPr/>
      <dgm:t>
        <a:bodyPr/>
        <a:lstStyle/>
        <a:p>
          <a:r>
            <a:rPr lang="en-US" b="0" dirty="0">
              <a:solidFill>
                <a:schemeClr val="tx1"/>
              </a:solidFill>
            </a:rPr>
            <a:t>At our organisation there is open and honest 2 way communication – 62% (+5)</a:t>
          </a:r>
        </a:p>
      </dgm:t>
    </dgm:pt>
    <dgm:pt modelId="{796D07F6-ADEB-4E3A-ACCA-B45CE5BF9015}" type="parTrans" cxnId="{5F9A31BF-EA7B-4549-AB18-913D61E0D228}">
      <dgm:prSet/>
      <dgm:spPr/>
      <dgm:t>
        <a:bodyPr/>
        <a:lstStyle/>
        <a:p>
          <a:endParaRPr lang="en-AU"/>
        </a:p>
      </dgm:t>
    </dgm:pt>
    <dgm:pt modelId="{FFC9612F-CF09-4F09-8B5B-034735241ADC}" type="sibTrans" cxnId="{5F9A31BF-EA7B-4549-AB18-913D61E0D228}">
      <dgm:prSet/>
      <dgm:spPr/>
      <dgm:t>
        <a:bodyPr/>
        <a:lstStyle/>
        <a:p>
          <a:endParaRPr lang="en-AU"/>
        </a:p>
      </dgm:t>
    </dgm:pt>
    <dgm:pt modelId="{E8785DE4-9A20-4C88-932C-376EBADD3350}">
      <dgm:prSet phldrT="[Text]"/>
      <dgm:spPr/>
      <dgm:t>
        <a:bodyPr/>
        <a:lstStyle/>
        <a:p>
          <a:r>
            <a:rPr lang="en-US" b="0" dirty="0">
              <a:solidFill>
                <a:schemeClr val="tx1"/>
              </a:solidFill>
              <a:latin typeface="+mn-lt"/>
            </a:rPr>
            <a:t>Our company values match our culture – 67% (+8)</a:t>
          </a:r>
          <a:endParaRPr lang="en-AU" b="0" dirty="0">
            <a:solidFill>
              <a:schemeClr val="tx1"/>
            </a:solidFill>
          </a:endParaRPr>
        </a:p>
      </dgm:t>
    </dgm:pt>
    <dgm:pt modelId="{AEE4A213-981D-486C-9AAA-7CB71C95B412}" type="parTrans" cxnId="{77EF1948-34F5-4542-AD54-AE0A4858C416}">
      <dgm:prSet/>
      <dgm:spPr/>
      <dgm:t>
        <a:bodyPr/>
        <a:lstStyle/>
        <a:p>
          <a:endParaRPr lang="en-AU"/>
        </a:p>
      </dgm:t>
    </dgm:pt>
    <dgm:pt modelId="{4B865B03-54A4-4684-8442-02889742E89E}" type="sibTrans" cxnId="{77EF1948-34F5-4542-AD54-AE0A4858C416}">
      <dgm:prSet/>
      <dgm:spPr/>
      <dgm:t>
        <a:bodyPr/>
        <a:lstStyle/>
        <a:p>
          <a:endParaRPr lang="en-AU"/>
        </a:p>
      </dgm:t>
    </dgm:pt>
    <dgm:pt modelId="{B628DF27-26B2-4099-8DA6-F67BBA68A880}" type="pres">
      <dgm:prSet presAssocID="{AAECF55B-BE96-41F2-8581-C2D87DE69216}" presName="vert0" presStyleCnt="0">
        <dgm:presLayoutVars>
          <dgm:dir/>
          <dgm:animOne val="branch"/>
          <dgm:animLvl val="lvl"/>
        </dgm:presLayoutVars>
      </dgm:prSet>
      <dgm:spPr/>
    </dgm:pt>
    <dgm:pt modelId="{65558B7F-2C33-423F-8167-8A312266CB3A}" type="pres">
      <dgm:prSet presAssocID="{67E21EB2-6BF4-47EC-BD1E-6B8A24593F2E}" presName="thickLine" presStyleLbl="alignNode1" presStyleIdx="0" presStyleCnt="1"/>
      <dgm:spPr/>
    </dgm:pt>
    <dgm:pt modelId="{24856124-D7D1-4431-B0C8-CC17C520BFB2}" type="pres">
      <dgm:prSet presAssocID="{67E21EB2-6BF4-47EC-BD1E-6B8A24593F2E}" presName="horz1" presStyleCnt="0"/>
      <dgm:spPr/>
    </dgm:pt>
    <dgm:pt modelId="{4087F5B8-E7F7-4941-85F3-B2EA589E80EE}" type="pres">
      <dgm:prSet presAssocID="{67E21EB2-6BF4-47EC-BD1E-6B8A24593F2E}" presName="tx1" presStyleLbl="revTx" presStyleIdx="0" presStyleCnt="5" custScaleX="184016"/>
      <dgm:spPr/>
    </dgm:pt>
    <dgm:pt modelId="{0770910F-CF17-4BFC-9035-22C370EA10AC}" type="pres">
      <dgm:prSet presAssocID="{67E21EB2-6BF4-47EC-BD1E-6B8A24593F2E}" presName="vert1" presStyleCnt="0"/>
      <dgm:spPr/>
    </dgm:pt>
    <dgm:pt modelId="{7CECA7B1-0AC2-4C10-A103-DCA354391716}" type="pres">
      <dgm:prSet presAssocID="{E8785DE4-9A20-4C88-932C-376EBADD3350}" presName="vertSpace2a" presStyleCnt="0"/>
      <dgm:spPr/>
    </dgm:pt>
    <dgm:pt modelId="{9DFDB902-2B40-4BB2-9995-8E22944D495C}" type="pres">
      <dgm:prSet presAssocID="{E8785DE4-9A20-4C88-932C-376EBADD3350}" presName="horz2" presStyleCnt="0"/>
      <dgm:spPr/>
    </dgm:pt>
    <dgm:pt modelId="{F204ACDC-1E04-4C34-A893-2B967539B204}" type="pres">
      <dgm:prSet presAssocID="{E8785DE4-9A20-4C88-932C-376EBADD3350}" presName="horzSpace2" presStyleCnt="0"/>
      <dgm:spPr/>
    </dgm:pt>
    <dgm:pt modelId="{BC231E2C-7E03-4287-874D-CCE2EE44B689}" type="pres">
      <dgm:prSet presAssocID="{E8785DE4-9A20-4C88-932C-376EBADD3350}" presName="tx2" presStyleLbl="revTx" presStyleIdx="1" presStyleCnt="5"/>
      <dgm:spPr/>
    </dgm:pt>
    <dgm:pt modelId="{851B0C39-02A1-4045-96AC-363DD5D8D754}" type="pres">
      <dgm:prSet presAssocID="{E8785DE4-9A20-4C88-932C-376EBADD3350}" presName="vert2" presStyleCnt="0"/>
      <dgm:spPr/>
    </dgm:pt>
    <dgm:pt modelId="{7670BB39-76D2-4031-AC65-678BEB15EFD8}" type="pres">
      <dgm:prSet presAssocID="{E8785DE4-9A20-4C88-932C-376EBADD3350}" presName="thinLine2b" presStyleLbl="callout" presStyleIdx="0" presStyleCnt="4"/>
      <dgm:spPr/>
    </dgm:pt>
    <dgm:pt modelId="{AA7C1EF6-08C1-44D7-86BF-EB9964FCD9C3}" type="pres">
      <dgm:prSet presAssocID="{E8785DE4-9A20-4C88-932C-376EBADD3350}" presName="vertSpace2b" presStyleCnt="0"/>
      <dgm:spPr/>
    </dgm:pt>
    <dgm:pt modelId="{8F59C0D2-2DC9-4B03-A89C-AE29B33B227A}" type="pres">
      <dgm:prSet presAssocID="{C10C225E-5CDF-4194-8D5B-F780747A027F}" presName="horz2" presStyleCnt="0"/>
      <dgm:spPr/>
    </dgm:pt>
    <dgm:pt modelId="{3C15DB5C-91C4-4C23-8C7F-F5F32EEF6BE3}" type="pres">
      <dgm:prSet presAssocID="{C10C225E-5CDF-4194-8D5B-F780747A027F}" presName="horzSpace2" presStyleCnt="0"/>
      <dgm:spPr/>
    </dgm:pt>
    <dgm:pt modelId="{43C46DAE-9E8B-4700-A8E5-6D6DC656D23A}" type="pres">
      <dgm:prSet presAssocID="{C10C225E-5CDF-4194-8D5B-F780747A027F}" presName="tx2" presStyleLbl="revTx" presStyleIdx="2" presStyleCnt="5"/>
      <dgm:spPr/>
    </dgm:pt>
    <dgm:pt modelId="{0FD5369E-7055-41E3-99EF-43B7536700A0}" type="pres">
      <dgm:prSet presAssocID="{C10C225E-5CDF-4194-8D5B-F780747A027F}" presName="vert2" presStyleCnt="0"/>
      <dgm:spPr/>
    </dgm:pt>
    <dgm:pt modelId="{7E562289-77A1-43D8-9F4F-E0079A2B2CA6}" type="pres">
      <dgm:prSet presAssocID="{C10C225E-5CDF-4194-8D5B-F780747A027F}" presName="thinLine2b" presStyleLbl="callout" presStyleIdx="1" presStyleCnt="4"/>
      <dgm:spPr/>
    </dgm:pt>
    <dgm:pt modelId="{120A6AAE-EAB4-4CC9-A30A-67A1F148F97A}" type="pres">
      <dgm:prSet presAssocID="{C10C225E-5CDF-4194-8D5B-F780747A027F}" presName="vertSpace2b" presStyleCnt="0"/>
      <dgm:spPr/>
    </dgm:pt>
    <dgm:pt modelId="{FB2D45FD-6BCF-47EB-9180-012B9FADD512}" type="pres">
      <dgm:prSet presAssocID="{52242231-DE7F-47C5-95E1-F83E4C8F5137}" presName="horz2" presStyleCnt="0"/>
      <dgm:spPr/>
    </dgm:pt>
    <dgm:pt modelId="{83C859E1-3530-49A8-8B09-D04538C27DA0}" type="pres">
      <dgm:prSet presAssocID="{52242231-DE7F-47C5-95E1-F83E4C8F5137}" presName="horzSpace2" presStyleCnt="0"/>
      <dgm:spPr/>
    </dgm:pt>
    <dgm:pt modelId="{4DD7B3BE-C359-4FFB-8D65-5EB52E6C0FDA}" type="pres">
      <dgm:prSet presAssocID="{52242231-DE7F-47C5-95E1-F83E4C8F5137}" presName="tx2" presStyleLbl="revTx" presStyleIdx="3" presStyleCnt="5"/>
      <dgm:spPr/>
    </dgm:pt>
    <dgm:pt modelId="{50610F7F-656D-43B6-ABFD-16F97C3F2912}" type="pres">
      <dgm:prSet presAssocID="{52242231-DE7F-47C5-95E1-F83E4C8F5137}" presName="vert2" presStyleCnt="0"/>
      <dgm:spPr/>
    </dgm:pt>
    <dgm:pt modelId="{CA85DA5C-659A-4CD7-A3D2-CAC69C8346A6}" type="pres">
      <dgm:prSet presAssocID="{52242231-DE7F-47C5-95E1-F83E4C8F5137}" presName="thinLine2b" presStyleLbl="callout" presStyleIdx="2" presStyleCnt="4"/>
      <dgm:spPr/>
    </dgm:pt>
    <dgm:pt modelId="{E5F5B1AE-1F6E-442E-9D4A-597670E2952D}" type="pres">
      <dgm:prSet presAssocID="{52242231-DE7F-47C5-95E1-F83E4C8F5137}" presName="vertSpace2b" presStyleCnt="0"/>
      <dgm:spPr/>
    </dgm:pt>
    <dgm:pt modelId="{2AF20EFC-5434-488B-A96D-B702032187BC}" type="pres">
      <dgm:prSet presAssocID="{918635D0-FBEE-4A10-A14A-9E9BC3CE79EC}" presName="horz2" presStyleCnt="0"/>
      <dgm:spPr/>
    </dgm:pt>
    <dgm:pt modelId="{23764888-8B76-4913-BE6B-D0BB2EBCE0FF}" type="pres">
      <dgm:prSet presAssocID="{918635D0-FBEE-4A10-A14A-9E9BC3CE79EC}" presName="horzSpace2" presStyleCnt="0"/>
      <dgm:spPr/>
    </dgm:pt>
    <dgm:pt modelId="{AD3D0745-D751-41B3-9A2D-5019B781185B}" type="pres">
      <dgm:prSet presAssocID="{918635D0-FBEE-4A10-A14A-9E9BC3CE79EC}" presName="tx2" presStyleLbl="revTx" presStyleIdx="4" presStyleCnt="5"/>
      <dgm:spPr/>
    </dgm:pt>
    <dgm:pt modelId="{5FE49243-9A1A-4389-96EA-8A87B7A2A5B8}" type="pres">
      <dgm:prSet presAssocID="{918635D0-FBEE-4A10-A14A-9E9BC3CE79EC}" presName="vert2" presStyleCnt="0"/>
      <dgm:spPr/>
    </dgm:pt>
    <dgm:pt modelId="{0CFB7884-BABC-402F-8859-4F0AD52E64C0}" type="pres">
      <dgm:prSet presAssocID="{918635D0-FBEE-4A10-A14A-9E9BC3CE79EC}" presName="thinLine2b" presStyleLbl="callout" presStyleIdx="3" presStyleCnt="4"/>
      <dgm:spPr/>
    </dgm:pt>
    <dgm:pt modelId="{01ADC614-A3C1-4808-87AA-780E43A8E1C4}" type="pres">
      <dgm:prSet presAssocID="{918635D0-FBEE-4A10-A14A-9E9BC3CE79EC}" presName="vertSpace2b" presStyleCnt="0"/>
      <dgm:spPr/>
    </dgm:pt>
  </dgm:ptLst>
  <dgm:cxnLst>
    <dgm:cxn modelId="{7E9D8818-D2A1-46AB-904E-7DF67B91A31B}" type="presOf" srcId="{67E21EB2-6BF4-47EC-BD1E-6B8A24593F2E}" destId="{4087F5B8-E7F7-4941-85F3-B2EA589E80EE}" srcOrd="0" destOrd="0" presId="urn:microsoft.com/office/officeart/2008/layout/LinedList"/>
    <dgm:cxn modelId="{5B782362-F144-482B-B025-F931184394F0}" type="presOf" srcId="{C10C225E-5CDF-4194-8D5B-F780747A027F}" destId="{43C46DAE-9E8B-4700-A8E5-6D6DC656D23A}" srcOrd="0" destOrd="0" presId="urn:microsoft.com/office/officeart/2008/layout/LinedList"/>
    <dgm:cxn modelId="{77EF1948-34F5-4542-AD54-AE0A4858C416}" srcId="{67E21EB2-6BF4-47EC-BD1E-6B8A24593F2E}" destId="{E8785DE4-9A20-4C88-932C-376EBADD3350}" srcOrd="0" destOrd="0" parTransId="{AEE4A213-981D-486C-9AAA-7CB71C95B412}" sibTransId="{4B865B03-54A4-4684-8442-02889742E89E}"/>
    <dgm:cxn modelId="{33B32048-3225-4125-BF8F-51B6AB23F5D1}" type="presOf" srcId="{52242231-DE7F-47C5-95E1-F83E4C8F5137}" destId="{4DD7B3BE-C359-4FFB-8D65-5EB52E6C0FDA}" srcOrd="0" destOrd="0" presId="urn:microsoft.com/office/officeart/2008/layout/LinedList"/>
    <dgm:cxn modelId="{1DBCE075-ECD8-42E9-8F88-B762A161691F}" type="presOf" srcId="{918635D0-FBEE-4A10-A14A-9E9BC3CE79EC}" destId="{AD3D0745-D751-41B3-9A2D-5019B781185B}" srcOrd="0" destOrd="0" presId="urn:microsoft.com/office/officeart/2008/layout/LinedList"/>
    <dgm:cxn modelId="{6758CB90-4238-408D-B839-6367A6323483}" srcId="{67E21EB2-6BF4-47EC-BD1E-6B8A24593F2E}" destId="{52242231-DE7F-47C5-95E1-F83E4C8F5137}" srcOrd="2" destOrd="0" parTransId="{AACCD51F-6D6C-42CC-9A8A-A1DB97974A5A}" sibTransId="{6705CF32-A9B6-47FC-9C3B-4439C7957557}"/>
    <dgm:cxn modelId="{337ADCA2-53E2-405D-AB60-9A8F6ABE9BCD}" srcId="{AAECF55B-BE96-41F2-8581-C2D87DE69216}" destId="{67E21EB2-6BF4-47EC-BD1E-6B8A24593F2E}" srcOrd="0" destOrd="0" parTransId="{EF237BEE-B3DE-4926-ADA4-AC56A8AF578E}" sibTransId="{B696AAEF-F27F-46EF-B882-02DDDADC27C7}"/>
    <dgm:cxn modelId="{F13F0CBC-6774-4DA7-BCE2-7973784A5D79}" type="presOf" srcId="{AAECF55B-BE96-41F2-8581-C2D87DE69216}" destId="{B628DF27-26B2-4099-8DA6-F67BBA68A880}" srcOrd="0" destOrd="0" presId="urn:microsoft.com/office/officeart/2008/layout/LinedList"/>
    <dgm:cxn modelId="{5F9A31BF-EA7B-4549-AB18-913D61E0D228}" srcId="{67E21EB2-6BF4-47EC-BD1E-6B8A24593F2E}" destId="{918635D0-FBEE-4A10-A14A-9E9BC3CE79EC}" srcOrd="3" destOrd="0" parTransId="{796D07F6-ADEB-4E3A-ACCA-B45CE5BF9015}" sibTransId="{FFC9612F-CF09-4F09-8B5B-034735241ADC}"/>
    <dgm:cxn modelId="{E48971F1-1B40-440C-BAFB-EB967CAE657E}" type="presOf" srcId="{E8785DE4-9A20-4C88-932C-376EBADD3350}" destId="{BC231E2C-7E03-4287-874D-CCE2EE44B689}" srcOrd="0" destOrd="0" presId="urn:microsoft.com/office/officeart/2008/layout/LinedList"/>
    <dgm:cxn modelId="{916A1FF9-ADA4-43BD-9BEC-5D718B4B4F51}" srcId="{67E21EB2-6BF4-47EC-BD1E-6B8A24593F2E}" destId="{C10C225E-5CDF-4194-8D5B-F780747A027F}" srcOrd="1" destOrd="0" parTransId="{E1C0952C-2FB2-4DB2-B82C-3E2D9DD11969}" sibTransId="{8D2E5F48-0905-4BFF-AB12-010BD002AB16}"/>
    <dgm:cxn modelId="{8F3F51D6-1D47-4B09-B21F-AA2FB316AC0C}" type="presParOf" srcId="{B628DF27-26B2-4099-8DA6-F67BBA68A880}" destId="{65558B7F-2C33-423F-8167-8A312266CB3A}" srcOrd="0" destOrd="0" presId="urn:microsoft.com/office/officeart/2008/layout/LinedList"/>
    <dgm:cxn modelId="{901BA97D-0E31-4374-AFFC-F0B5335CF87E}" type="presParOf" srcId="{B628DF27-26B2-4099-8DA6-F67BBA68A880}" destId="{24856124-D7D1-4431-B0C8-CC17C520BFB2}" srcOrd="1" destOrd="0" presId="urn:microsoft.com/office/officeart/2008/layout/LinedList"/>
    <dgm:cxn modelId="{D0159BED-6A8C-45A6-BA42-239F23258368}" type="presParOf" srcId="{24856124-D7D1-4431-B0C8-CC17C520BFB2}" destId="{4087F5B8-E7F7-4941-85F3-B2EA589E80EE}" srcOrd="0" destOrd="0" presId="urn:microsoft.com/office/officeart/2008/layout/LinedList"/>
    <dgm:cxn modelId="{396D5471-EB31-4353-9E03-187665755B4B}" type="presParOf" srcId="{24856124-D7D1-4431-B0C8-CC17C520BFB2}" destId="{0770910F-CF17-4BFC-9035-22C370EA10AC}" srcOrd="1" destOrd="0" presId="urn:microsoft.com/office/officeart/2008/layout/LinedList"/>
    <dgm:cxn modelId="{0BCD0464-1D0D-4DA0-BFEE-568CBB780A80}" type="presParOf" srcId="{0770910F-CF17-4BFC-9035-22C370EA10AC}" destId="{7CECA7B1-0AC2-4C10-A103-DCA354391716}" srcOrd="0" destOrd="0" presId="urn:microsoft.com/office/officeart/2008/layout/LinedList"/>
    <dgm:cxn modelId="{1E5E17B1-B9CE-4ACC-B944-82DD9453C215}" type="presParOf" srcId="{0770910F-CF17-4BFC-9035-22C370EA10AC}" destId="{9DFDB902-2B40-4BB2-9995-8E22944D495C}" srcOrd="1" destOrd="0" presId="urn:microsoft.com/office/officeart/2008/layout/LinedList"/>
    <dgm:cxn modelId="{4CCC94A1-9752-4EE0-A8EB-CB512036C4F5}" type="presParOf" srcId="{9DFDB902-2B40-4BB2-9995-8E22944D495C}" destId="{F204ACDC-1E04-4C34-A893-2B967539B204}" srcOrd="0" destOrd="0" presId="urn:microsoft.com/office/officeart/2008/layout/LinedList"/>
    <dgm:cxn modelId="{E9825058-9B81-4A3D-8ED7-666F9C7AC3A1}" type="presParOf" srcId="{9DFDB902-2B40-4BB2-9995-8E22944D495C}" destId="{BC231E2C-7E03-4287-874D-CCE2EE44B689}" srcOrd="1" destOrd="0" presId="urn:microsoft.com/office/officeart/2008/layout/LinedList"/>
    <dgm:cxn modelId="{27DE92C2-8D1D-4879-B6EE-9AE02F198323}" type="presParOf" srcId="{9DFDB902-2B40-4BB2-9995-8E22944D495C}" destId="{851B0C39-02A1-4045-96AC-363DD5D8D754}" srcOrd="2" destOrd="0" presId="urn:microsoft.com/office/officeart/2008/layout/LinedList"/>
    <dgm:cxn modelId="{23C149CF-D873-44DF-9B8F-D685CA0173BA}" type="presParOf" srcId="{0770910F-CF17-4BFC-9035-22C370EA10AC}" destId="{7670BB39-76D2-4031-AC65-678BEB15EFD8}" srcOrd="2" destOrd="0" presId="urn:microsoft.com/office/officeart/2008/layout/LinedList"/>
    <dgm:cxn modelId="{4094E74A-0208-47FC-9A4B-0688E18107F2}" type="presParOf" srcId="{0770910F-CF17-4BFC-9035-22C370EA10AC}" destId="{AA7C1EF6-08C1-44D7-86BF-EB9964FCD9C3}" srcOrd="3" destOrd="0" presId="urn:microsoft.com/office/officeart/2008/layout/LinedList"/>
    <dgm:cxn modelId="{8F7382E5-54BD-419F-BE32-90D2FC296854}" type="presParOf" srcId="{0770910F-CF17-4BFC-9035-22C370EA10AC}" destId="{8F59C0D2-2DC9-4B03-A89C-AE29B33B227A}" srcOrd="4" destOrd="0" presId="urn:microsoft.com/office/officeart/2008/layout/LinedList"/>
    <dgm:cxn modelId="{2D37BCC7-4CB2-496E-8DB6-B36C006562A0}" type="presParOf" srcId="{8F59C0D2-2DC9-4B03-A89C-AE29B33B227A}" destId="{3C15DB5C-91C4-4C23-8C7F-F5F32EEF6BE3}" srcOrd="0" destOrd="0" presId="urn:microsoft.com/office/officeart/2008/layout/LinedList"/>
    <dgm:cxn modelId="{854133C4-5273-430E-8FF9-CF1D66D58A13}" type="presParOf" srcId="{8F59C0D2-2DC9-4B03-A89C-AE29B33B227A}" destId="{43C46DAE-9E8B-4700-A8E5-6D6DC656D23A}" srcOrd="1" destOrd="0" presId="urn:microsoft.com/office/officeart/2008/layout/LinedList"/>
    <dgm:cxn modelId="{07CAE054-6AB9-4E38-A6C5-21DC59CECE92}" type="presParOf" srcId="{8F59C0D2-2DC9-4B03-A89C-AE29B33B227A}" destId="{0FD5369E-7055-41E3-99EF-43B7536700A0}" srcOrd="2" destOrd="0" presId="urn:microsoft.com/office/officeart/2008/layout/LinedList"/>
    <dgm:cxn modelId="{794C3A78-DAE9-4F15-B786-9222337FC96A}" type="presParOf" srcId="{0770910F-CF17-4BFC-9035-22C370EA10AC}" destId="{7E562289-77A1-43D8-9F4F-E0079A2B2CA6}" srcOrd="5" destOrd="0" presId="urn:microsoft.com/office/officeart/2008/layout/LinedList"/>
    <dgm:cxn modelId="{82938546-0DDB-4D0D-A052-4ABFC77E4CC1}" type="presParOf" srcId="{0770910F-CF17-4BFC-9035-22C370EA10AC}" destId="{120A6AAE-EAB4-4CC9-A30A-67A1F148F97A}" srcOrd="6" destOrd="0" presId="urn:microsoft.com/office/officeart/2008/layout/LinedList"/>
    <dgm:cxn modelId="{ACC6FFC8-58B5-48AD-AD23-97D6D50975A5}" type="presParOf" srcId="{0770910F-CF17-4BFC-9035-22C370EA10AC}" destId="{FB2D45FD-6BCF-47EB-9180-012B9FADD512}" srcOrd="7" destOrd="0" presId="urn:microsoft.com/office/officeart/2008/layout/LinedList"/>
    <dgm:cxn modelId="{8B4ADA51-3D69-455A-A632-3B6A48FB1BD6}" type="presParOf" srcId="{FB2D45FD-6BCF-47EB-9180-012B9FADD512}" destId="{83C859E1-3530-49A8-8B09-D04538C27DA0}" srcOrd="0" destOrd="0" presId="urn:microsoft.com/office/officeart/2008/layout/LinedList"/>
    <dgm:cxn modelId="{F8179990-21D4-4454-B28D-CC2F24AA1CA8}" type="presParOf" srcId="{FB2D45FD-6BCF-47EB-9180-012B9FADD512}" destId="{4DD7B3BE-C359-4FFB-8D65-5EB52E6C0FDA}" srcOrd="1" destOrd="0" presId="urn:microsoft.com/office/officeart/2008/layout/LinedList"/>
    <dgm:cxn modelId="{009C9031-12E0-4F67-BF1E-6FC59B552292}" type="presParOf" srcId="{FB2D45FD-6BCF-47EB-9180-012B9FADD512}" destId="{50610F7F-656D-43B6-ABFD-16F97C3F2912}" srcOrd="2" destOrd="0" presId="urn:microsoft.com/office/officeart/2008/layout/LinedList"/>
    <dgm:cxn modelId="{510ABEE9-E0EA-42DC-AD15-34D336705F51}" type="presParOf" srcId="{0770910F-CF17-4BFC-9035-22C370EA10AC}" destId="{CA85DA5C-659A-4CD7-A3D2-CAC69C8346A6}" srcOrd="8" destOrd="0" presId="urn:microsoft.com/office/officeart/2008/layout/LinedList"/>
    <dgm:cxn modelId="{EF3E209A-1076-4928-9660-718741973851}" type="presParOf" srcId="{0770910F-CF17-4BFC-9035-22C370EA10AC}" destId="{E5F5B1AE-1F6E-442E-9D4A-597670E2952D}" srcOrd="9" destOrd="0" presId="urn:microsoft.com/office/officeart/2008/layout/LinedList"/>
    <dgm:cxn modelId="{CCCAA889-770E-4C48-B792-9430B52C9BDF}" type="presParOf" srcId="{0770910F-CF17-4BFC-9035-22C370EA10AC}" destId="{2AF20EFC-5434-488B-A96D-B702032187BC}" srcOrd="10" destOrd="0" presId="urn:microsoft.com/office/officeart/2008/layout/LinedList"/>
    <dgm:cxn modelId="{16B04FAE-8E81-4DAF-8BDD-F2F7FF43CA49}" type="presParOf" srcId="{2AF20EFC-5434-488B-A96D-B702032187BC}" destId="{23764888-8B76-4913-BE6B-D0BB2EBCE0FF}" srcOrd="0" destOrd="0" presId="urn:microsoft.com/office/officeart/2008/layout/LinedList"/>
    <dgm:cxn modelId="{31C6CF58-A8B8-4CD3-A950-F3468EC4FDFD}" type="presParOf" srcId="{2AF20EFC-5434-488B-A96D-B702032187BC}" destId="{AD3D0745-D751-41B3-9A2D-5019B781185B}" srcOrd="1" destOrd="0" presId="urn:microsoft.com/office/officeart/2008/layout/LinedList"/>
    <dgm:cxn modelId="{FBC86EF6-377C-443A-BAF7-7A1FB19E16CE}" type="presParOf" srcId="{2AF20EFC-5434-488B-A96D-B702032187BC}" destId="{5FE49243-9A1A-4389-96EA-8A87B7A2A5B8}" srcOrd="2" destOrd="0" presId="urn:microsoft.com/office/officeart/2008/layout/LinedList"/>
    <dgm:cxn modelId="{5A2CF9EB-1522-46A1-A119-B891F54F22F4}" type="presParOf" srcId="{0770910F-CF17-4BFC-9035-22C370EA10AC}" destId="{0CFB7884-BABC-402F-8859-4F0AD52E64C0}" srcOrd="11" destOrd="0" presId="urn:microsoft.com/office/officeart/2008/layout/LinedList"/>
    <dgm:cxn modelId="{9F38AA78-C53E-4856-82B0-1E98865AB736}" type="presParOf" srcId="{0770910F-CF17-4BFC-9035-22C370EA10AC}" destId="{01ADC614-A3C1-4808-87AA-780E43A8E1C4}"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202FD8-0AA9-4DD2-8D51-61D5E07926E3}" type="doc">
      <dgm:prSet loTypeId="urn:microsoft.com/office/officeart/2005/8/layout/vList3" loCatId="list" qsTypeId="urn:microsoft.com/office/officeart/2005/8/quickstyle/simple1" qsCatId="simple" csTypeId="urn:microsoft.com/office/officeart/2005/8/colors/colorful1" csCatId="colorful" phldr="1"/>
      <dgm:spPr/>
    </dgm:pt>
    <dgm:pt modelId="{0D9884FE-0209-4F72-85D8-5C4B59A97B2C}">
      <dgm:prSet phldrT="[Text]"/>
      <dgm:spPr/>
      <dgm:t>
        <a:bodyPr/>
        <a:lstStyle/>
        <a:p>
          <a:r>
            <a:rPr lang="en-US" dirty="0"/>
            <a:t>1500 employees</a:t>
          </a:r>
          <a:endParaRPr lang="en-AU" dirty="0"/>
        </a:p>
      </dgm:t>
    </dgm:pt>
    <dgm:pt modelId="{B79CECE3-278C-4B42-98D0-1CE962FC6D7E}" type="parTrans" cxnId="{004F049B-E71C-4022-BC8F-CE3A6C3ADB07}">
      <dgm:prSet/>
      <dgm:spPr/>
      <dgm:t>
        <a:bodyPr/>
        <a:lstStyle/>
        <a:p>
          <a:endParaRPr lang="en-AU"/>
        </a:p>
      </dgm:t>
    </dgm:pt>
    <dgm:pt modelId="{14BD9B48-5AE2-4D59-BEDA-9288BF927A2D}" type="sibTrans" cxnId="{004F049B-E71C-4022-BC8F-CE3A6C3ADB07}">
      <dgm:prSet/>
      <dgm:spPr/>
      <dgm:t>
        <a:bodyPr/>
        <a:lstStyle/>
        <a:p>
          <a:endParaRPr lang="en-AU"/>
        </a:p>
      </dgm:t>
    </dgm:pt>
    <dgm:pt modelId="{3D77E27A-FCEE-4290-8E76-9DC17099FCB0}">
      <dgm:prSet phldrT="[Text]"/>
      <dgm:spPr/>
      <dgm:t>
        <a:bodyPr/>
        <a:lstStyle/>
        <a:p>
          <a:pPr algn="ctr"/>
          <a:r>
            <a:rPr lang="en-US" dirty="0"/>
            <a:t>525 clients in Home</a:t>
          </a:r>
        </a:p>
        <a:p>
          <a:pPr algn="ctr"/>
          <a:r>
            <a:rPr lang="en-AU" dirty="0"/>
            <a:t>1220 clients in Community</a:t>
          </a:r>
        </a:p>
      </dgm:t>
    </dgm:pt>
    <dgm:pt modelId="{9A864C11-29A7-4BDB-B0B5-8DFF41B280E7}" type="parTrans" cxnId="{33F0A369-45D1-4F97-9A2C-D3D554C0FA6C}">
      <dgm:prSet/>
      <dgm:spPr/>
      <dgm:t>
        <a:bodyPr/>
        <a:lstStyle/>
        <a:p>
          <a:endParaRPr lang="en-AU"/>
        </a:p>
      </dgm:t>
    </dgm:pt>
    <dgm:pt modelId="{7CEC52B1-7BE2-4F77-980D-7C7AD7A8A6E5}" type="sibTrans" cxnId="{33F0A369-45D1-4F97-9A2C-D3D554C0FA6C}">
      <dgm:prSet/>
      <dgm:spPr/>
      <dgm:t>
        <a:bodyPr/>
        <a:lstStyle/>
        <a:p>
          <a:endParaRPr lang="en-AU"/>
        </a:p>
      </dgm:t>
    </dgm:pt>
    <dgm:pt modelId="{0DDD78F6-4B82-4F64-BC0E-23031528FB8D}">
      <dgm:prSet phldrT="[Text]"/>
      <dgm:spPr/>
      <dgm:t>
        <a:bodyPr/>
        <a:lstStyle/>
        <a:p>
          <a:r>
            <a:rPr lang="en-US" dirty="0"/>
            <a:t>161 properties in Home (123 we own)</a:t>
          </a:r>
        </a:p>
        <a:p>
          <a:r>
            <a:rPr lang="en-US" dirty="0"/>
            <a:t>32 Learning &amp; Lifestyle hubs</a:t>
          </a:r>
          <a:endParaRPr lang="en-AU" dirty="0"/>
        </a:p>
      </dgm:t>
    </dgm:pt>
    <dgm:pt modelId="{72B68E3D-E9D3-4021-BD3D-BBA0522EEBDD}" type="parTrans" cxnId="{31180DED-BD8C-4B86-8D81-B1A5C60CDD25}">
      <dgm:prSet/>
      <dgm:spPr/>
      <dgm:t>
        <a:bodyPr/>
        <a:lstStyle/>
        <a:p>
          <a:endParaRPr lang="en-AU"/>
        </a:p>
      </dgm:t>
    </dgm:pt>
    <dgm:pt modelId="{F2FD5BAA-EA11-4FF5-89C6-32F37916E64F}" type="sibTrans" cxnId="{31180DED-BD8C-4B86-8D81-B1A5C60CDD25}">
      <dgm:prSet/>
      <dgm:spPr/>
      <dgm:t>
        <a:bodyPr/>
        <a:lstStyle/>
        <a:p>
          <a:endParaRPr lang="en-AU"/>
        </a:p>
      </dgm:t>
    </dgm:pt>
    <dgm:pt modelId="{9BECE095-70D3-4848-BFFD-5563D75872DD}" type="pres">
      <dgm:prSet presAssocID="{BC202FD8-0AA9-4DD2-8D51-61D5E07926E3}" presName="linearFlow" presStyleCnt="0">
        <dgm:presLayoutVars>
          <dgm:dir/>
          <dgm:resizeHandles val="exact"/>
        </dgm:presLayoutVars>
      </dgm:prSet>
      <dgm:spPr/>
    </dgm:pt>
    <dgm:pt modelId="{BB269184-1319-48A7-ABAF-2F6E00B2D9A0}" type="pres">
      <dgm:prSet presAssocID="{0D9884FE-0209-4F72-85D8-5C4B59A97B2C}" presName="composite" presStyleCnt="0"/>
      <dgm:spPr/>
    </dgm:pt>
    <dgm:pt modelId="{A695AAE0-8B68-4626-93C1-55F7039A7F1E}" type="pres">
      <dgm:prSet presAssocID="{0D9884FE-0209-4F72-85D8-5C4B59A97B2C}" presName="imgShp" presStyleLbl="fgImgPlace1" presStyleIdx="0" presStyleCnt="3" custLinFactNeighborX="-86323" custLinFactNeighborY="8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ro Male with solid fill"/>
        </a:ext>
      </dgm:extLst>
    </dgm:pt>
    <dgm:pt modelId="{2ED0A25F-409C-46FE-88FB-E45ED2A54DEE}" type="pres">
      <dgm:prSet presAssocID="{0D9884FE-0209-4F72-85D8-5C4B59A97B2C}" presName="txShp" presStyleLbl="node1" presStyleIdx="0" presStyleCnt="3" custScaleX="125031" custLinFactNeighborX="14318" custLinFactNeighborY="-210">
        <dgm:presLayoutVars>
          <dgm:bulletEnabled val="1"/>
        </dgm:presLayoutVars>
      </dgm:prSet>
      <dgm:spPr/>
    </dgm:pt>
    <dgm:pt modelId="{59C1CA52-85C4-4B0E-9B80-154CE036B601}" type="pres">
      <dgm:prSet presAssocID="{14BD9B48-5AE2-4D59-BEDA-9288BF927A2D}" presName="spacing" presStyleCnt="0"/>
      <dgm:spPr/>
    </dgm:pt>
    <dgm:pt modelId="{8466218A-DD28-441B-B45E-555BDFE15794}" type="pres">
      <dgm:prSet presAssocID="{3D77E27A-FCEE-4290-8E76-9DC17099FCB0}" presName="composite" presStyleCnt="0"/>
      <dgm:spPr/>
    </dgm:pt>
    <dgm:pt modelId="{2A4A15FF-D6A7-438A-9A1B-1AEC3EF83535}" type="pres">
      <dgm:prSet presAssocID="{3D77E27A-FCEE-4290-8E76-9DC17099FCB0}" presName="imgShp" presStyleLbl="fgImgPlace1" presStyleIdx="1" presStyleCnt="3" custLinFactNeighborX="-80568" custLinFactNeighborY="-162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niversal access with solid fill"/>
        </a:ext>
      </dgm:extLst>
    </dgm:pt>
    <dgm:pt modelId="{F1D1D610-B3FD-4049-AF7C-E21F1CC938A9}" type="pres">
      <dgm:prSet presAssocID="{3D77E27A-FCEE-4290-8E76-9DC17099FCB0}" presName="txShp" presStyleLbl="node1" presStyleIdx="1" presStyleCnt="3" custScaleX="125031" custLinFactNeighborX="12672" custLinFactNeighborY="-1629">
        <dgm:presLayoutVars>
          <dgm:bulletEnabled val="1"/>
        </dgm:presLayoutVars>
      </dgm:prSet>
      <dgm:spPr/>
    </dgm:pt>
    <dgm:pt modelId="{B64157A9-84E2-4D6F-A13D-953CA71CEE18}" type="pres">
      <dgm:prSet presAssocID="{7CEC52B1-7BE2-4F77-980D-7C7AD7A8A6E5}" presName="spacing" presStyleCnt="0"/>
      <dgm:spPr/>
    </dgm:pt>
    <dgm:pt modelId="{0D919C0A-460E-402B-BED8-6C0560B9C130}" type="pres">
      <dgm:prSet presAssocID="{0DDD78F6-4B82-4F64-BC0E-23031528FB8D}" presName="composite" presStyleCnt="0"/>
      <dgm:spPr/>
    </dgm:pt>
    <dgm:pt modelId="{CF8DAB55-AB85-4BA4-A6AE-8B9EC9A3CB06}" type="pres">
      <dgm:prSet presAssocID="{0DDD78F6-4B82-4F64-BC0E-23031528FB8D}" presName="imgShp" presStyleLbl="fgImgPlace1" presStyleIdx="2" presStyleCnt="3" custLinFactNeighborX="-92078" custLinFactNeighborY="2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ome1 with solid fill"/>
        </a:ext>
      </dgm:extLst>
    </dgm:pt>
    <dgm:pt modelId="{BE282A3D-15ED-4D2B-B62B-DE08E174A130}" type="pres">
      <dgm:prSet presAssocID="{0DDD78F6-4B82-4F64-BC0E-23031528FB8D}" presName="txShp" presStyleLbl="node1" presStyleIdx="2" presStyleCnt="3" custScaleX="124697" custLinFactNeighborX="12909" custLinFactNeighborY="210">
        <dgm:presLayoutVars>
          <dgm:bulletEnabled val="1"/>
        </dgm:presLayoutVars>
      </dgm:prSet>
      <dgm:spPr/>
    </dgm:pt>
  </dgm:ptLst>
  <dgm:cxnLst>
    <dgm:cxn modelId="{E2235931-A498-4C0D-86BA-6E9E774FEAB0}" type="presOf" srcId="{0DDD78F6-4B82-4F64-BC0E-23031528FB8D}" destId="{BE282A3D-15ED-4D2B-B62B-DE08E174A130}" srcOrd="0" destOrd="0" presId="urn:microsoft.com/office/officeart/2005/8/layout/vList3"/>
    <dgm:cxn modelId="{33F0A369-45D1-4F97-9A2C-D3D554C0FA6C}" srcId="{BC202FD8-0AA9-4DD2-8D51-61D5E07926E3}" destId="{3D77E27A-FCEE-4290-8E76-9DC17099FCB0}" srcOrd="1" destOrd="0" parTransId="{9A864C11-29A7-4BDB-B0B5-8DFF41B280E7}" sibTransId="{7CEC52B1-7BE2-4F77-980D-7C7AD7A8A6E5}"/>
    <dgm:cxn modelId="{A9F8F36E-2C41-4DB8-BDC6-74FCC7E5659B}" type="presOf" srcId="{BC202FD8-0AA9-4DD2-8D51-61D5E07926E3}" destId="{9BECE095-70D3-4848-BFFD-5563D75872DD}" srcOrd="0" destOrd="0" presId="urn:microsoft.com/office/officeart/2005/8/layout/vList3"/>
    <dgm:cxn modelId="{EB8C865A-BDA6-4CB0-A760-71757BFF816B}" type="presOf" srcId="{3D77E27A-FCEE-4290-8E76-9DC17099FCB0}" destId="{F1D1D610-B3FD-4049-AF7C-E21F1CC938A9}" srcOrd="0" destOrd="0" presId="urn:microsoft.com/office/officeart/2005/8/layout/vList3"/>
    <dgm:cxn modelId="{AE8A6087-BC8A-44D4-A0ED-EBD2FF230574}" type="presOf" srcId="{0D9884FE-0209-4F72-85D8-5C4B59A97B2C}" destId="{2ED0A25F-409C-46FE-88FB-E45ED2A54DEE}" srcOrd="0" destOrd="0" presId="urn:microsoft.com/office/officeart/2005/8/layout/vList3"/>
    <dgm:cxn modelId="{004F049B-E71C-4022-BC8F-CE3A6C3ADB07}" srcId="{BC202FD8-0AA9-4DD2-8D51-61D5E07926E3}" destId="{0D9884FE-0209-4F72-85D8-5C4B59A97B2C}" srcOrd="0" destOrd="0" parTransId="{B79CECE3-278C-4B42-98D0-1CE962FC6D7E}" sibTransId="{14BD9B48-5AE2-4D59-BEDA-9288BF927A2D}"/>
    <dgm:cxn modelId="{31180DED-BD8C-4B86-8D81-B1A5C60CDD25}" srcId="{BC202FD8-0AA9-4DD2-8D51-61D5E07926E3}" destId="{0DDD78F6-4B82-4F64-BC0E-23031528FB8D}" srcOrd="2" destOrd="0" parTransId="{72B68E3D-E9D3-4021-BD3D-BBA0522EEBDD}" sibTransId="{F2FD5BAA-EA11-4FF5-89C6-32F37916E64F}"/>
    <dgm:cxn modelId="{040BF8FE-0357-406E-AF63-E5D1499C6F30}" type="presParOf" srcId="{9BECE095-70D3-4848-BFFD-5563D75872DD}" destId="{BB269184-1319-48A7-ABAF-2F6E00B2D9A0}" srcOrd="0" destOrd="0" presId="urn:microsoft.com/office/officeart/2005/8/layout/vList3"/>
    <dgm:cxn modelId="{F68A61F1-159D-41BD-956C-D9E0DA36FF32}" type="presParOf" srcId="{BB269184-1319-48A7-ABAF-2F6E00B2D9A0}" destId="{A695AAE0-8B68-4626-93C1-55F7039A7F1E}" srcOrd="0" destOrd="0" presId="urn:microsoft.com/office/officeart/2005/8/layout/vList3"/>
    <dgm:cxn modelId="{FEDCA37A-84BD-4833-9A87-11D47C633867}" type="presParOf" srcId="{BB269184-1319-48A7-ABAF-2F6E00B2D9A0}" destId="{2ED0A25F-409C-46FE-88FB-E45ED2A54DEE}" srcOrd="1" destOrd="0" presId="urn:microsoft.com/office/officeart/2005/8/layout/vList3"/>
    <dgm:cxn modelId="{D3E3C1F7-84D0-41D2-AE09-7E3A19A80045}" type="presParOf" srcId="{9BECE095-70D3-4848-BFFD-5563D75872DD}" destId="{59C1CA52-85C4-4B0E-9B80-154CE036B601}" srcOrd="1" destOrd="0" presId="urn:microsoft.com/office/officeart/2005/8/layout/vList3"/>
    <dgm:cxn modelId="{EE78502F-7948-4CC4-B8C1-915646A88681}" type="presParOf" srcId="{9BECE095-70D3-4848-BFFD-5563D75872DD}" destId="{8466218A-DD28-441B-B45E-555BDFE15794}" srcOrd="2" destOrd="0" presId="urn:microsoft.com/office/officeart/2005/8/layout/vList3"/>
    <dgm:cxn modelId="{E2C73F79-E7B5-430A-A09E-242771EFC9B6}" type="presParOf" srcId="{8466218A-DD28-441B-B45E-555BDFE15794}" destId="{2A4A15FF-D6A7-438A-9A1B-1AEC3EF83535}" srcOrd="0" destOrd="0" presId="urn:microsoft.com/office/officeart/2005/8/layout/vList3"/>
    <dgm:cxn modelId="{3ADCD975-C775-4EEA-B72F-B268E36B31DF}" type="presParOf" srcId="{8466218A-DD28-441B-B45E-555BDFE15794}" destId="{F1D1D610-B3FD-4049-AF7C-E21F1CC938A9}" srcOrd="1" destOrd="0" presId="urn:microsoft.com/office/officeart/2005/8/layout/vList3"/>
    <dgm:cxn modelId="{E5CE85FF-0547-4C2D-B73D-BAC16A6FEDA9}" type="presParOf" srcId="{9BECE095-70D3-4848-BFFD-5563D75872DD}" destId="{B64157A9-84E2-4D6F-A13D-953CA71CEE18}" srcOrd="3" destOrd="0" presId="urn:microsoft.com/office/officeart/2005/8/layout/vList3"/>
    <dgm:cxn modelId="{16A5A0F5-3EC7-48A4-9FF2-9AFB9A83FFED}" type="presParOf" srcId="{9BECE095-70D3-4848-BFFD-5563D75872DD}" destId="{0D919C0A-460E-402B-BED8-6C0560B9C130}" srcOrd="4" destOrd="0" presId="urn:microsoft.com/office/officeart/2005/8/layout/vList3"/>
    <dgm:cxn modelId="{0E68CA02-687C-47A5-8DD9-0CCC964F40B8}" type="presParOf" srcId="{0D919C0A-460E-402B-BED8-6C0560B9C130}" destId="{CF8DAB55-AB85-4BA4-A6AE-8B9EC9A3CB06}" srcOrd="0" destOrd="0" presId="urn:microsoft.com/office/officeart/2005/8/layout/vList3"/>
    <dgm:cxn modelId="{6EC6D993-783D-4304-ADF8-71629EBD7177}" type="presParOf" srcId="{0D919C0A-460E-402B-BED8-6C0560B9C130}" destId="{BE282A3D-15ED-4D2B-B62B-DE08E174A13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63A5071-D9E4-425D-9C33-2ABAAE7D7D8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AU"/>
        </a:p>
      </dgm:t>
    </dgm:pt>
    <dgm:pt modelId="{8D15BA63-85AD-43FF-AC33-ED4A5F610215}">
      <dgm:prSet phldrT="[Text]"/>
      <dgm:spPr>
        <a:solidFill>
          <a:srgbClr val="002060"/>
        </a:solidFill>
      </dgm:spPr>
      <dgm:t>
        <a:bodyPr/>
        <a:lstStyle/>
        <a:p>
          <a:r>
            <a:rPr lang="en-GB" dirty="0"/>
            <a:t>Community Solutions</a:t>
          </a:r>
          <a:endParaRPr lang="en-AU" dirty="0"/>
        </a:p>
      </dgm:t>
    </dgm:pt>
    <dgm:pt modelId="{B1F39E98-78EC-4134-93A7-25EEE27ED157}" type="parTrans" cxnId="{6721BB32-7F26-461A-AFD2-299781B8262F}">
      <dgm:prSet/>
      <dgm:spPr/>
      <dgm:t>
        <a:bodyPr/>
        <a:lstStyle/>
        <a:p>
          <a:endParaRPr lang="en-AU"/>
        </a:p>
      </dgm:t>
    </dgm:pt>
    <dgm:pt modelId="{242EABF7-359A-48B9-A8B4-AFF8939FC245}" type="sibTrans" cxnId="{6721BB32-7F26-461A-AFD2-299781B8262F}">
      <dgm:prSet/>
      <dgm:spPr>
        <a:solidFill>
          <a:schemeClr val="bg2">
            <a:lumMod val="90000"/>
          </a:schemeClr>
        </a:solidFill>
      </dgm:spPr>
      <dgm:t>
        <a:bodyPr/>
        <a:lstStyle/>
        <a:p>
          <a:endParaRPr lang="en-AU"/>
        </a:p>
      </dgm:t>
    </dgm:pt>
    <dgm:pt modelId="{0C19CCB0-FBFA-4B37-BDEB-8AE3ABE90F08}">
      <dgm:prSet phldrT="[Text]"/>
      <dgm:spPr>
        <a:solidFill>
          <a:srgbClr val="00B0F0"/>
        </a:solidFill>
      </dgm:spPr>
      <dgm:t>
        <a:bodyPr/>
        <a:lstStyle/>
        <a:p>
          <a:r>
            <a:rPr lang="en-GB" dirty="0"/>
            <a:t>New Services and Mergers</a:t>
          </a:r>
          <a:endParaRPr lang="en-AU" dirty="0"/>
        </a:p>
      </dgm:t>
    </dgm:pt>
    <dgm:pt modelId="{8B2E556F-1DE6-4CC0-9ABD-19302C5AC334}" type="parTrans" cxnId="{91E250B2-3724-45ED-8162-3C4A620CECEB}">
      <dgm:prSet/>
      <dgm:spPr/>
      <dgm:t>
        <a:bodyPr/>
        <a:lstStyle/>
        <a:p>
          <a:endParaRPr lang="en-AU"/>
        </a:p>
      </dgm:t>
    </dgm:pt>
    <dgm:pt modelId="{5EA859B3-EA95-44AC-98B1-68013B593791}" type="sibTrans" cxnId="{91E250B2-3724-45ED-8162-3C4A620CECEB}">
      <dgm:prSet/>
      <dgm:spPr>
        <a:solidFill>
          <a:schemeClr val="bg2">
            <a:lumMod val="90000"/>
          </a:schemeClr>
        </a:solidFill>
      </dgm:spPr>
      <dgm:t>
        <a:bodyPr/>
        <a:lstStyle/>
        <a:p>
          <a:endParaRPr lang="en-AU"/>
        </a:p>
      </dgm:t>
    </dgm:pt>
    <dgm:pt modelId="{1C5696DE-30CA-4ABA-9553-71832758B7C3}">
      <dgm:prSet phldrT="[Text]"/>
      <dgm:spPr>
        <a:solidFill>
          <a:srgbClr val="92D050"/>
        </a:solidFill>
      </dgm:spPr>
      <dgm:t>
        <a:bodyPr/>
        <a:lstStyle/>
        <a:p>
          <a:r>
            <a:rPr lang="en-GB" dirty="0"/>
            <a:t>Merge with Endeavour Foundation</a:t>
          </a:r>
          <a:endParaRPr lang="en-AU" dirty="0"/>
        </a:p>
      </dgm:t>
    </dgm:pt>
    <dgm:pt modelId="{5C78590C-CCC6-4BFF-94EA-4DF7FA945DDB}" type="parTrans" cxnId="{552B2021-A3B8-4E81-8DF2-F1C1C35710F5}">
      <dgm:prSet/>
      <dgm:spPr/>
      <dgm:t>
        <a:bodyPr/>
        <a:lstStyle/>
        <a:p>
          <a:endParaRPr lang="en-AU"/>
        </a:p>
      </dgm:t>
    </dgm:pt>
    <dgm:pt modelId="{17F7C44D-4AF7-4AB9-8E61-862719687D4A}" type="sibTrans" cxnId="{552B2021-A3B8-4E81-8DF2-F1C1C35710F5}">
      <dgm:prSet/>
      <dgm:spPr/>
      <dgm:t>
        <a:bodyPr/>
        <a:lstStyle/>
        <a:p>
          <a:endParaRPr lang="en-AU"/>
        </a:p>
      </dgm:t>
    </dgm:pt>
    <dgm:pt modelId="{3D6E6D7E-EC16-423F-A5F7-33BAFADE0A0F}" type="pres">
      <dgm:prSet presAssocID="{163A5071-D9E4-425D-9C33-2ABAAE7D7D88}" presName="Name0" presStyleCnt="0">
        <dgm:presLayoutVars>
          <dgm:dir/>
          <dgm:resizeHandles val="exact"/>
        </dgm:presLayoutVars>
      </dgm:prSet>
      <dgm:spPr/>
    </dgm:pt>
    <dgm:pt modelId="{D0FEBFEF-70FD-44DA-BF74-1B6D3F5CEEC1}" type="pres">
      <dgm:prSet presAssocID="{8D15BA63-85AD-43FF-AC33-ED4A5F610215}" presName="node" presStyleLbl="node1" presStyleIdx="0" presStyleCnt="3">
        <dgm:presLayoutVars>
          <dgm:bulletEnabled val="1"/>
        </dgm:presLayoutVars>
      </dgm:prSet>
      <dgm:spPr/>
    </dgm:pt>
    <dgm:pt modelId="{3248FD34-973A-47C5-BE0D-736FB4FA01E7}" type="pres">
      <dgm:prSet presAssocID="{242EABF7-359A-48B9-A8B4-AFF8939FC245}" presName="sibTrans" presStyleLbl="sibTrans2D1" presStyleIdx="0" presStyleCnt="2"/>
      <dgm:spPr/>
    </dgm:pt>
    <dgm:pt modelId="{E1CC8338-E35C-44D8-919E-0FAE8D7BBF48}" type="pres">
      <dgm:prSet presAssocID="{242EABF7-359A-48B9-A8B4-AFF8939FC245}" presName="connectorText" presStyleLbl="sibTrans2D1" presStyleIdx="0" presStyleCnt="2"/>
      <dgm:spPr/>
    </dgm:pt>
    <dgm:pt modelId="{A8C080CC-CC87-4C4D-AE7F-5EDF0B00EA06}" type="pres">
      <dgm:prSet presAssocID="{0C19CCB0-FBFA-4B37-BDEB-8AE3ABE90F08}" presName="node" presStyleLbl="node1" presStyleIdx="1" presStyleCnt="3">
        <dgm:presLayoutVars>
          <dgm:bulletEnabled val="1"/>
        </dgm:presLayoutVars>
      </dgm:prSet>
      <dgm:spPr/>
    </dgm:pt>
    <dgm:pt modelId="{F9FEDF26-F0F2-422C-8E3F-87772D23A12A}" type="pres">
      <dgm:prSet presAssocID="{5EA859B3-EA95-44AC-98B1-68013B593791}" presName="sibTrans" presStyleLbl="sibTrans2D1" presStyleIdx="1" presStyleCnt="2"/>
      <dgm:spPr/>
    </dgm:pt>
    <dgm:pt modelId="{E5D70EF0-27CE-48FA-B340-AF44644A3C20}" type="pres">
      <dgm:prSet presAssocID="{5EA859B3-EA95-44AC-98B1-68013B593791}" presName="connectorText" presStyleLbl="sibTrans2D1" presStyleIdx="1" presStyleCnt="2"/>
      <dgm:spPr/>
    </dgm:pt>
    <dgm:pt modelId="{CEC9C457-3E25-476F-A204-E86457F817C4}" type="pres">
      <dgm:prSet presAssocID="{1C5696DE-30CA-4ABA-9553-71832758B7C3}" presName="node" presStyleLbl="node1" presStyleIdx="2" presStyleCnt="3">
        <dgm:presLayoutVars>
          <dgm:bulletEnabled val="1"/>
        </dgm:presLayoutVars>
      </dgm:prSet>
      <dgm:spPr/>
    </dgm:pt>
  </dgm:ptLst>
  <dgm:cxnLst>
    <dgm:cxn modelId="{552B2021-A3B8-4E81-8DF2-F1C1C35710F5}" srcId="{163A5071-D9E4-425D-9C33-2ABAAE7D7D88}" destId="{1C5696DE-30CA-4ABA-9553-71832758B7C3}" srcOrd="2" destOrd="0" parTransId="{5C78590C-CCC6-4BFF-94EA-4DF7FA945DDB}" sibTransId="{17F7C44D-4AF7-4AB9-8E61-862719687D4A}"/>
    <dgm:cxn modelId="{04B40422-35E4-4AFC-9EAD-B8FA0AA0995C}" type="presOf" srcId="{242EABF7-359A-48B9-A8B4-AFF8939FC245}" destId="{E1CC8338-E35C-44D8-919E-0FAE8D7BBF48}" srcOrd="1" destOrd="0" presId="urn:microsoft.com/office/officeart/2005/8/layout/process1"/>
    <dgm:cxn modelId="{6721BB32-7F26-461A-AFD2-299781B8262F}" srcId="{163A5071-D9E4-425D-9C33-2ABAAE7D7D88}" destId="{8D15BA63-85AD-43FF-AC33-ED4A5F610215}" srcOrd="0" destOrd="0" parTransId="{B1F39E98-78EC-4134-93A7-25EEE27ED157}" sibTransId="{242EABF7-359A-48B9-A8B4-AFF8939FC245}"/>
    <dgm:cxn modelId="{9B662164-C957-4E66-B850-EFBF3B82FF8B}" type="presOf" srcId="{163A5071-D9E4-425D-9C33-2ABAAE7D7D88}" destId="{3D6E6D7E-EC16-423F-A5F7-33BAFADE0A0F}" srcOrd="0" destOrd="0" presId="urn:microsoft.com/office/officeart/2005/8/layout/process1"/>
    <dgm:cxn modelId="{EB6C755A-09FC-4BE7-9459-ED973B5E4EA1}" type="presOf" srcId="{1C5696DE-30CA-4ABA-9553-71832758B7C3}" destId="{CEC9C457-3E25-476F-A204-E86457F817C4}" srcOrd="0" destOrd="0" presId="urn:microsoft.com/office/officeart/2005/8/layout/process1"/>
    <dgm:cxn modelId="{F5D73382-9B88-4846-9838-235B531388F5}" type="presOf" srcId="{0C19CCB0-FBFA-4B37-BDEB-8AE3ABE90F08}" destId="{A8C080CC-CC87-4C4D-AE7F-5EDF0B00EA06}" srcOrd="0" destOrd="0" presId="urn:microsoft.com/office/officeart/2005/8/layout/process1"/>
    <dgm:cxn modelId="{2FE94085-C15C-4F7C-B7E5-8A8E3D661460}" type="presOf" srcId="{242EABF7-359A-48B9-A8B4-AFF8939FC245}" destId="{3248FD34-973A-47C5-BE0D-736FB4FA01E7}" srcOrd="0" destOrd="0" presId="urn:microsoft.com/office/officeart/2005/8/layout/process1"/>
    <dgm:cxn modelId="{6D51EAAE-348C-49A4-A9E1-CE7B0EC829DB}" type="presOf" srcId="{5EA859B3-EA95-44AC-98B1-68013B593791}" destId="{E5D70EF0-27CE-48FA-B340-AF44644A3C20}" srcOrd="1" destOrd="0" presId="urn:microsoft.com/office/officeart/2005/8/layout/process1"/>
    <dgm:cxn modelId="{91E250B2-3724-45ED-8162-3C4A620CECEB}" srcId="{163A5071-D9E4-425D-9C33-2ABAAE7D7D88}" destId="{0C19CCB0-FBFA-4B37-BDEB-8AE3ABE90F08}" srcOrd="1" destOrd="0" parTransId="{8B2E556F-1DE6-4CC0-9ABD-19302C5AC334}" sibTransId="{5EA859B3-EA95-44AC-98B1-68013B593791}"/>
    <dgm:cxn modelId="{F7ADC0F1-B76D-487D-995D-534328645430}" type="presOf" srcId="{8D15BA63-85AD-43FF-AC33-ED4A5F610215}" destId="{D0FEBFEF-70FD-44DA-BF74-1B6D3F5CEEC1}" srcOrd="0" destOrd="0" presId="urn:microsoft.com/office/officeart/2005/8/layout/process1"/>
    <dgm:cxn modelId="{B81DACFE-1752-4807-85AB-9A8758E9E583}" type="presOf" srcId="{5EA859B3-EA95-44AC-98B1-68013B593791}" destId="{F9FEDF26-F0F2-422C-8E3F-87772D23A12A}" srcOrd="0" destOrd="0" presId="urn:microsoft.com/office/officeart/2005/8/layout/process1"/>
    <dgm:cxn modelId="{C5650538-8E00-4F60-B983-B4A110BDB566}" type="presParOf" srcId="{3D6E6D7E-EC16-423F-A5F7-33BAFADE0A0F}" destId="{D0FEBFEF-70FD-44DA-BF74-1B6D3F5CEEC1}" srcOrd="0" destOrd="0" presId="urn:microsoft.com/office/officeart/2005/8/layout/process1"/>
    <dgm:cxn modelId="{92DBFE5E-1AAD-478F-BA48-B03FFEA01476}" type="presParOf" srcId="{3D6E6D7E-EC16-423F-A5F7-33BAFADE0A0F}" destId="{3248FD34-973A-47C5-BE0D-736FB4FA01E7}" srcOrd="1" destOrd="0" presId="urn:microsoft.com/office/officeart/2005/8/layout/process1"/>
    <dgm:cxn modelId="{AB1D7C33-40DD-4831-8F80-7A79D22BD081}" type="presParOf" srcId="{3248FD34-973A-47C5-BE0D-736FB4FA01E7}" destId="{E1CC8338-E35C-44D8-919E-0FAE8D7BBF48}" srcOrd="0" destOrd="0" presId="urn:microsoft.com/office/officeart/2005/8/layout/process1"/>
    <dgm:cxn modelId="{1B4BB070-92E7-4934-84B0-00DE5E1F3F80}" type="presParOf" srcId="{3D6E6D7E-EC16-423F-A5F7-33BAFADE0A0F}" destId="{A8C080CC-CC87-4C4D-AE7F-5EDF0B00EA06}" srcOrd="2" destOrd="0" presId="urn:microsoft.com/office/officeart/2005/8/layout/process1"/>
    <dgm:cxn modelId="{FFB34088-4A53-46EA-B4E7-08E16F42A246}" type="presParOf" srcId="{3D6E6D7E-EC16-423F-A5F7-33BAFADE0A0F}" destId="{F9FEDF26-F0F2-422C-8E3F-87772D23A12A}" srcOrd="3" destOrd="0" presId="urn:microsoft.com/office/officeart/2005/8/layout/process1"/>
    <dgm:cxn modelId="{F31491DB-6D9B-4F4A-B203-687030C73171}" type="presParOf" srcId="{F9FEDF26-F0F2-422C-8E3F-87772D23A12A}" destId="{E5D70EF0-27CE-48FA-B340-AF44644A3C20}" srcOrd="0" destOrd="0" presId="urn:microsoft.com/office/officeart/2005/8/layout/process1"/>
    <dgm:cxn modelId="{35A21B3E-F988-48ED-8286-3F01C35770CC}" type="presParOf" srcId="{3D6E6D7E-EC16-423F-A5F7-33BAFADE0A0F}" destId="{CEC9C457-3E25-476F-A204-E86457F817C4}"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3A5071-D9E4-425D-9C33-2ABAAE7D7D8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AU"/>
        </a:p>
      </dgm:t>
    </dgm:pt>
    <dgm:pt modelId="{8D15BA63-85AD-43FF-AC33-ED4A5F610215}">
      <dgm:prSet phldrT="[Text]"/>
      <dgm:spPr>
        <a:solidFill>
          <a:srgbClr val="002060"/>
        </a:solidFill>
      </dgm:spPr>
      <dgm:t>
        <a:bodyPr/>
        <a:lstStyle/>
        <a:p>
          <a:r>
            <a:rPr lang="en-GB" dirty="0"/>
            <a:t>Community Solutions Division</a:t>
          </a:r>
          <a:endParaRPr lang="en-AU" dirty="0"/>
        </a:p>
      </dgm:t>
    </dgm:pt>
    <dgm:pt modelId="{B1F39E98-78EC-4134-93A7-25EEE27ED157}" type="parTrans" cxnId="{6721BB32-7F26-461A-AFD2-299781B8262F}">
      <dgm:prSet/>
      <dgm:spPr/>
      <dgm:t>
        <a:bodyPr/>
        <a:lstStyle/>
        <a:p>
          <a:endParaRPr lang="en-AU"/>
        </a:p>
      </dgm:t>
    </dgm:pt>
    <dgm:pt modelId="{242EABF7-359A-48B9-A8B4-AFF8939FC245}" type="sibTrans" cxnId="{6721BB32-7F26-461A-AFD2-299781B8262F}">
      <dgm:prSet/>
      <dgm:spPr>
        <a:solidFill>
          <a:schemeClr val="bg2">
            <a:lumMod val="90000"/>
          </a:schemeClr>
        </a:solidFill>
      </dgm:spPr>
      <dgm:t>
        <a:bodyPr/>
        <a:lstStyle/>
        <a:p>
          <a:endParaRPr lang="en-AU"/>
        </a:p>
      </dgm:t>
    </dgm:pt>
    <dgm:pt modelId="{0C19CCB0-FBFA-4B37-BDEB-8AE3ABE90F08}">
      <dgm:prSet phldrT="[Text]"/>
      <dgm:spPr>
        <a:solidFill>
          <a:srgbClr val="00B0F0"/>
        </a:solidFill>
      </dgm:spPr>
      <dgm:t>
        <a:bodyPr/>
        <a:lstStyle/>
        <a:p>
          <a:r>
            <a:rPr lang="en-GB" dirty="0"/>
            <a:t>17 Services</a:t>
          </a:r>
        </a:p>
        <a:p>
          <a:r>
            <a:rPr lang="en-GB" dirty="0"/>
            <a:t>10,000 Clients</a:t>
          </a:r>
        </a:p>
        <a:p>
          <a:r>
            <a:rPr lang="en-GB" dirty="0"/>
            <a:t>3 Portfolios</a:t>
          </a:r>
          <a:endParaRPr lang="en-AU" dirty="0"/>
        </a:p>
      </dgm:t>
    </dgm:pt>
    <dgm:pt modelId="{8B2E556F-1DE6-4CC0-9ABD-19302C5AC334}" type="parTrans" cxnId="{91E250B2-3724-45ED-8162-3C4A620CECEB}">
      <dgm:prSet/>
      <dgm:spPr/>
      <dgm:t>
        <a:bodyPr/>
        <a:lstStyle/>
        <a:p>
          <a:endParaRPr lang="en-AU"/>
        </a:p>
      </dgm:t>
    </dgm:pt>
    <dgm:pt modelId="{5EA859B3-EA95-44AC-98B1-68013B593791}" type="sibTrans" cxnId="{91E250B2-3724-45ED-8162-3C4A620CECEB}">
      <dgm:prSet/>
      <dgm:spPr>
        <a:solidFill>
          <a:schemeClr val="bg2">
            <a:lumMod val="90000"/>
          </a:schemeClr>
        </a:solidFill>
      </dgm:spPr>
      <dgm:t>
        <a:bodyPr/>
        <a:lstStyle/>
        <a:p>
          <a:endParaRPr lang="en-AU"/>
        </a:p>
      </dgm:t>
    </dgm:pt>
    <dgm:pt modelId="{1C5696DE-30CA-4ABA-9553-71832758B7C3}">
      <dgm:prSet phldrT="[Text]"/>
      <dgm:spPr>
        <a:solidFill>
          <a:srgbClr val="92D050"/>
        </a:solidFill>
      </dgm:spPr>
      <dgm:t>
        <a:bodyPr/>
        <a:lstStyle/>
        <a:p>
          <a:r>
            <a:rPr lang="en-GB" dirty="0"/>
            <a:t>500 Staff</a:t>
          </a:r>
        </a:p>
        <a:p>
          <a:r>
            <a:rPr lang="en-GB" dirty="0"/>
            <a:t>30 Sites</a:t>
          </a:r>
          <a:endParaRPr lang="en-AU" dirty="0"/>
        </a:p>
      </dgm:t>
    </dgm:pt>
    <dgm:pt modelId="{5C78590C-CCC6-4BFF-94EA-4DF7FA945DDB}" type="parTrans" cxnId="{552B2021-A3B8-4E81-8DF2-F1C1C35710F5}">
      <dgm:prSet/>
      <dgm:spPr/>
      <dgm:t>
        <a:bodyPr/>
        <a:lstStyle/>
        <a:p>
          <a:endParaRPr lang="en-AU"/>
        </a:p>
      </dgm:t>
    </dgm:pt>
    <dgm:pt modelId="{17F7C44D-4AF7-4AB9-8E61-862719687D4A}" type="sibTrans" cxnId="{552B2021-A3B8-4E81-8DF2-F1C1C35710F5}">
      <dgm:prSet/>
      <dgm:spPr/>
      <dgm:t>
        <a:bodyPr/>
        <a:lstStyle/>
        <a:p>
          <a:endParaRPr lang="en-AU"/>
        </a:p>
      </dgm:t>
    </dgm:pt>
    <dgm:pt modelId="{3D6E6D7E-EC16-423F-A5F7-33BAFADE0A0F}" type="pres">
      <dgm:prSet presAssocID="{163A5071-D9E4-425D-9C33-2ABAAE7D7D88}" presName="Name0" presStyleCnt="0">
        <dgm:presLayoutVars>
          <dgm:dir/>
          <dgm:resizeHandles val="exact"/>
        </dgm:presLayoutVars>
      </dgm:prSet>
      <dgm:spPr/>
    </dgm:pt>
    <dgm:pt modelId="{D0FEBFEF-70FD-44DA-BF74-1B6D3F5CEEC1}" type="pres">
      <dgm:prSet presAssocID="{8D15BA63-85AD-43FF-AC33-ED4A5F610215}" presName="node" presStyleLbl="node1" presStyleIdx="0" presStyleCnt="3">
        <dgm:presLayoutVars>
          <dgm:bulletEnabled val="1"/>
        </dgm:presLayoutVars>
      </dgm:prSet>
      <dgm:spPr/>
    </dgm:pt>
    <dgm:pt modelId="{3248FD34-973A-47C5-BE0D-736FB4FA01E7}" type="pres">
      <dgm:prSet presAssocID="{242EABF7-359A-48B9-A8B4-AFF8939FC245}" presName="sibTrans" presStyleLbl="sibTrans2D1" presStyleIdx="0" presStyleCnt="2"/>
      <dgm:spPr/>
    </dgm:pt>
    <dgm:pt modelId="{E1CC8338-E35C-44D8-919E-0FAE8D7BBF48}" type="pres">
      <dgm:prSet presAssocID="{242EABF7-359A-48B9-A8B4-AFF8939FC245}" presName="connectorText" presStyleLbl="sibTrans2D1" presStyleIdx="0" presStyleCnt="2"/>
      <dgm:spPr/>
    </dgm:pt>
    <dgm:pt modelId="{A8C080CC-CC87-4C4D-AE7F-5EDF0B00EA06}" type="pres">
      <dgm:prSet presAssocID="{0C19CCB0-FBFA-4B37-BDEB-8AE3ABE90F08}" presName="node" presStyleLbl="node1" presStyleIdx="1" presStyleCnt="3">
        <dgm:presLayoutVars>
          <dgm:bulletEnabled val="1"/>
        </dgm:presLayoutVars>
      </dgm:prSet>
      <dgm:spPr/>
    </dgm:pt>
    <dgm:pt modelId="{F9FEDF26-F0F2-422C-8E3F-87772D23A12A}" type="pres">
      <dgm:prSet presAssocID="{5EA859B3-EA95-44AC-98B1-68013B593791}" presName="sibTrans" presStyleLbl="sibTrans2D1" presStyleIdx="1" presStyleCnt="2"/>
      <dgm:spPr/>
    </dgm:pt>
    <dgm:pt modelId="{E5D70EF0-27CE-48FA-B340-AF44644A3C20}" type="pres">
      <dgm:prSet presAssocID="{5EA859B3-EA95-44AC-98B1-68013B593791}" presName="connectorText" presStyleLbl="sibTrans2D1" presStyleIdx="1" presStyleCnt="2"/>
      <dgm:spPr/>
    </dgm:pt>
    <dgm:pt modelId="{CEC9C457-3E25-476F-A204-E86457F817C4}" type="pres">
      <dgm:prSet presAssocID="{1C5696DE-30CA-4ABA-9553-71832758B7C3}" presName="node" presStyleLbl="node1" presStyleIdx="2" presStyleCnt="3">
        <dgm:presLayoutVars>
          <dgm:bulletEnabled val="1"/>
        </dgm:presLayoutVars>
      </dgm:prSet>
      <dgm:spPr/>
    </dgm:pt>
  </dgm:ptLst>
  <dgm:cxnLst>
    <dgm:cxn modelId="{552B2021-A3B8-4E81-8DF2-F1C1C35710F5}" srcId="{163A5071-D9E4-425D-9C33-2ABAAE7D7D88}" destId="{1C5696DE-30CA-4ABA-9553-71832758B7C3}" srcOrd="2" destOrd="0" parTransId="{5C78590C-CCC6-4BFF-94EA-4DF7FA945DDB}" sibTransId="{17F7C44D-4AF7-4AB9-8E61-862719687D4A}"/>
    <dgm:cxn modelId="{04B40422-35E4-4AFC-9EAD-B8FA0AA0995C}" type="presOf" srcId="{242EABF7-359A-48B9-A8B4-AFF8939FC245}" destId="{E1CC8338-E35C-44D8-919E-0FAE8D7BBF48}" srcOrd="1" destOrd="0" presId="urn:microsoft.com/office/officeart/2005/8/layout/process1"/>
    <dgm:cxn modelId="{6721BB32-7F26-461A-AFD2-299781B8262F}" srcId="{163A5071-D9E4-425D-9C33-2ABAAE7D7D88}" destId="{8D15BA63-85AD-43FF-AC33-ED4A5F610215}" srcOrd="0" destOrd="0" parTransId="{B1F39E98-78EC-4134-93A7-25EEE27ED157}" sibTransId="{242EABF7-359A-48B9-A8B4-AFF8939FC245}"/>
    <dgm:cxn modelId="{9B662164-C957-4E66-B850-EFBF3B82FF8B}" type="presOf" srcId="{163A5071-D9E4-425D-9C33-2ABAAE7D7D88}" destId="{3D6E6D7E-EC16-423F-A5F7-33BAFADE0A0F}" srcOrd="0" destOrd="0" presId="urn:microsoft.com/office/officeart/2005/8/layout/process1"/>
    <dgm:cxn modelId="{EB6C755A-09FC-4BE7-9459-ED973B5E4EA1}" type="presOf" srcId="{1C5696DE-30CA-4ABA-9553-71832758B7C3}" destId="{CEC9C457-3E25-476F-A204-E86457F817C4}" srcOrd="0" destOrd="0" presId="urn:microsoft.com/office/officeart/2005/8/layout/process1"/>
    <dgm:cxn modelId="{F5D73382-9B88-4846-9838-235B531388F5}" type="presOf" srcId="{0C19CCB0-FBFA-4B37-BDEB-8AE3ABE90F08}" destId="{A8C080CC-CC87-4C4D-AE7F-5EDF0B00EA06}" srcOrd="0" destOrd="0" presId="urn:microsoft.com/office/officeart/2005/8/layout/process1"/>
    <dgm:cxn modelId="{2FE94085-C15C-4F7C-B7E5-8A8E3D661460}" type="presOf" srcId="{242EABF7-359A-48B9-A8B4-AFF8939FC245}" destId="{3248FD34-973A-47C5-BE0D-736FB4FA01E7}" srcOrd="0" destOrd="0" presId="urn:microsoft.com/office/officeart/2005/8/layout/process1"/>
    <dgm:cxn modelId="{6D51EAAE-348C-49A4-A9E1-CE7B0EC829DB}" type="presOf" srcId="{5EA859B3-EA95-44AC-98B1-68013B593791}" destId="{E5D70EF0-27CE-48FA-B340-AF44644A3C20}" srcOrd="1" destOrd="0" presId="urn:microsoft.com/office/officeart/2005/8/layout/process1"/>
    <dgm:cxn modelId="{91E250B2-3724-45ED-8162-3C4A620CECEB}" srcId="{163A5071-D9E4-425D-9C33-2ABAAE7D7D88}" destId="{0C19CCB0-FBFA-4B37-BDEB-8AE3ABE90F08}" srcOrd="1" destOrd="0" parTransId="{8B2E556F-1DE6-4CC0-9ABD-19302C5AC334}" sibTransId="{5EA859B3-EA95-44AC-98B1-68013B593791}"/>
    <dgm:cxn modelId="{F7ADC0F1-B76D-487D-995D-534328645430}" type="presOf" srcId="{8D15BA63-85AD-43FF-AC33-ED4A5F610215}" destId="{D0FEBFEF-70FD-44DA-BF74-1B6D3F5CEEC1}" srcOrd="0" destOrd="0" presId="urn:microsoft.com/office/officeart/2005/8/layout/process1"/>
    <dgm:cxn modelId="{B81DACFE-1752-4807-85AB-9A8758E9E583}" type="presOf" srcId="{5EA859B3-EA95-44AC-98B1-68013B593791}" destId="{F9FEDF26-F0F2-422C-8E3F-87772D23A12A}" srcOrd="0" destOrd="0" presId="urn:microsoft.com/office/officeart/2005/8/layout/process1"/>
    <dgm:cxn modelId="{C5650538-8E00-4F60-B983-B4A110BDB566}" type="presParOf" srcId="{3D6E6D7E-EC16-423F-A5F7-33BAFADE0A0F}" destId="{D0FEBFEF-70FD-44DA-BF74-1B6D3F5CEEC1}" srcOrd="0" destOrd="0" presId="urn:microsoft.com/office/officeart/2005/8/layout/process1"/>
    <dgm:cxn modelId="{92DBFE5E-1AAD-478F-BA48-B03FFEA01476}" type="presParOf" srcId="{3D6E6D7E-EC16-423F-A5F7-33BAFADE0A0F}" destId="{3248FD34-973A-47C5-BE0D-736FB4FA01E7}" srcOrd="1" destOrd="0" presId="urn:microsoft.com/office/officeart/2005/8/layout/process1"/>
    <dgm:cxn modelId="{AB1D7C33-40DD-4831-8F80-7A79D22BD081}" type="presParOf" srcId="{3248FD34-973A-47C5-BE0D-736FB4FA01E7}" destId="{E1CC8338-E35C-44D8-919E-0FAE8D7BBF48}" srcOrd="0" destOrd="0" presId="urn:microsoft.com/office/officeart/2005/8/layout/process1"/>
    <dgm:cxn modelId="{1B4BB070-92E7-4934-84B0-00DE5E1F3F80}" type="presParOf" srcId="{3D6E6D7E-EC16-423F-A5F7-33BAFADE0A0F}" destId="{A8C080CC-CC87-4C4D-AE7F-5EDF0B00EA06}" srcOrd="2" destOrd="0" presId="urn:microsoft.com/office/officeart/2005/8/layout/process1"/>
    <dgm:cxn modelId="{FFB34088-4A53-46EA-B4E7-08E16F42A246}" type="presParOf" srcId="{3D6E6D7E-EC16-423F-A5F7-33BAFADE0A0F}" destId="{F9FEDF26-F0F2-422C-8E3F-87772D23A12A}" srcOrd="3" destOrd="0" presId="urn:microsoft.com/office/officeart/2005/8/layout/process1"/>
    <dgm:cxn modelId="{F31491DB-6D9B-4F4A-B203-687030C73171}" type="presParOf" srcId="{F9FEDF26-F0F2-422C-8E3F-87772D23A12A}" destId="{E5D70EF0-27CE-48FA-B340-AF44644A3C20}" srcOrd="0" destOrd="0" presId="urn:microsoft.com/office/officeart/2005/8/layout/process1"/>
    <dgm:cxn modelId="{35A21B3E-F988-48ED-8286-3F01C35770CC}" type="presParOf" srcId="{3D6E6D7E-EC16-423F-A5F7-33BAFADE0A0F}" destId="{CEC9C457-3E25-476F-A204-E86457F817C4}" srcOrd="4"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C4343E-66ED-4A7B-ACFD-29CA3182EF7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AU"/>
        </a:p>
      </dgm:t>
    </dgm:pt>
    <dgm:pt modelId="{9238E4FA-E016-4D4D-AC34-090E47338351}">
      <dgm:prSet phldrT="[Text]"/>
      <dgm:spPr>
        <a:solidFill>
          <a:srgbClr val="002060"/>
        </a:solidFill>
        <a:ln>
          <a:noFill/>
        </a:ln>
      </dgm:spPr>
      <dgm:t>
        <a:bodyPr/>
        <a:lstStyle/>
        <a:p>
          <a:r>
            <a:rPr lang="en-GB" dirty="0"/>
            <a:t>Employment</a:t>
          </a:r>
          <a:endParaRPr lang="en-AU" dirty="0"/>
        </a:p>
      </dgm:t>
    </dgm:pt>
    <dgm:pt modelId="{FDB35764-DBB6-4D9B-BA87-E2A028B0CEDF}" type="parTrans" cxnId="{1FA6AEDB-8E1A-4DD9-83B4-A980170B0D98}">
      <dgm:prSet/>
      <dgm:spPr/>
      <dgm:t>
        <a:bodyPr/>
        <a:lstStyle/>
        <a:p>
          <a:endParaRPr lang="en-AU"/>
        </a:p>
      </dgm:t>
    </dgm:pt>
    <dgm:pt modelId="{10E69E79-CC8B-4369-A9D1-F3EA286686DE}" type="sibTrans" cxnId="{1FA6AEDB-8E1A-4DD9-83B4-A980170B0D98}">
      <dgm:prSet/>
      <dgm:spPr/>
      <dgm:t>
        <a:bodyPr/>
        <a:lstStyle/>
        <a:p>
          <a:endParaRPr lang="en-AU"/>
        </a:p>
      </dgm:t>
    </dgm:pt>
    <dgm:pt modelId="{59641D48-8D7A-43CB-99C6-5BA975173471}">
      <dgm:prSet phldrT="[Text]"/>
      <dgm:spPr>
        <a:solidFill>
          <a:schemeClr val="tx2">
            <a:lumMod val="20000"/>
            <a:lumOff val="80000"/>
            <a:alpha val="90000"/>
          </a:schemeClr>
        </a:solidFill>
        <a:ln>
          <a:noFill/>
        </a:ln>
      </dgm:spPr>
      <dgm:t>
        <a:bodyPr/>
        <a:lstStyle/>
        <a:p>
          <a:r>
            <a:rPr lang="en-GB" dirty="0"/>
            <a:t>8000 Clients</a:t>
          </a:r>
          <a:endParaRPr lang="en-AU" dirty="0"/>
        </a:p>
      </dgm:t>
    </dgm:pt>
    <dgm:pt modelId="{9354C17C-F947-4B2D-9004-DCB9E635D765}" type="parTrans" cxnId="{A5418927-677E-4568-A3E0-2FEC6196B1CD}">
      <dgm:prSet/>
      <dgm:spPr/>
      <dgm:t>
        <a:bodyPr/>
        <a:lstStyle/>
        <a:p>
          <a:endParaRPr lang="en-AU"/>
        </a:p>
      </dgm:t>
    </dgm:pt>
    <dgm:pt modelId="{314DDE9C-02C7-4C75-830C-4BCC9E55960B}" type="sibTrans" cxnId="{A5418927-677E-4568-A3E0-2FEC6196B1CD}">
      <dgm:prSet/>
      <dgm:spPr/>
      <dgm:t>
        <a:bodyPr/>
        <a:lstStyle/>
        <a:p>
          <a:endParaRPr lang="en-AU"/>
        </a:p>
      </dgm:t>
    </dgm:pt>
    <dgm:pt modelId="{7A0D8BA9-3B33-4D03-B136-83FCCCA6819A}">
      <dgm:prSet phldrT="[Text]"/>
      <dgm:spPr>
        <a:solidFill>
          <a:schemeClr val="tx2">
            <a:lumMod val="20000"/>
            <a:lumOff val="80000"/>
            <a:alpha val="90000"/>
          </a:schemeClr>
        </a:solidFill>
        <a:ln>
          <a:noFill/>
        </a:ln>
      </dgm:spPr>
      <dgm:t>
        <a:bodyPr/>
        <a:lstStyle/>
        <a:p>
          <a:r>
            <a:rPr lang="en-GB" dirty="0"/>
            <a:t>200 Apprentices and Trainees</a:t>
          </a:r>
          <a:endParaRPr lang="en-AU" dirty="0"/>
        </a:p>
      </dgm:t>
    </dgm:pt>
    <dgm:pt modelId="{3FF17111-832C-42E7-A9B6-3EA89C4CEBB5}" type="parTrans" cxnId="{710C1779-58F2-4A35-95D4-987F31457B51}">
      <dgm:prSet/>
      <dgm:spPr/>
      <dgm:t>
        <a:bodyPr/>
        <a:lstStyle/>
        <a:p>
          <a:endParaRPr lang="en-AU"/>
        </a:p>
      </dgm:t>
    </dgm:pt>
    <dgm:pt modelId="{CDC66125-573E-461C-B83B-FFFD2D65CCB2}" type="sibTrans" cxnId="{710C1779-58F2-4A35-95D4-987F31457B51}">
      <dgm:prSet/>
      <dgm:spPr/>
      <dgm:t>
        <a:bodyPr/>
        <a:lstStyle/>
        <a:p>
          <a:endParaRPr lang="en-AU"/>
        </a:p>
      </dgm:t>
    </dgm:pt>
    <dgm:pt modelId="{4363A2E9-2507-4F1B-AC23-65D9C8A241EE}">
      <dgm:prSet phldrT="[Text]"/>
      <dgm:spPr>
        <a:solidFill>
          <a:schemeClr val="accent6"/>
        </a:solidFill>
        <a:ln>
          <a:noFill/>
        </a:ln>
      </dgm:spPr>
      <dgm:t>
        <a:bodyPr/>
        <a:lstStyle/>
        <a:p>
          <a:r>
            <a:rPr lang="en-GB" dirty="0"/>
            <a:t>Education and Training</a:t>
          </a:r>
          <a:endParaRPr lang="en-AU" dirty="0"/>
        </a:p>
      </dgm:t>
    </dgm:pt>
    <dgm:pt modelId="{6A9CF14A-D24F-4A3F-B690-6583023F9CCB}" type="parTrans" cxnId="{347B6523-E25D-47BC-B864-65E2BA4E57EA}">
      <dgm:prSet/>
      <dgm:spPr/>
      <dgm:t>
        <a:bodyPr/>
        <a:lstStyle/>
        <a:p>
          <a:endParaRPr lang="en-AU"/>
        </a:p>
      </dgm:t>
    </dgm:pt>
    <dgm:pt modelId="{836BDC3A-7A75-43FE-8B0C-BED1CFD4F11E}" type="sibTrans" cxnId="{347B6523-E25D-47BC-B864-65E2BA4E57EA}">
      <dgm:prSet/>
      <dgm:spPr/>
      <dgm:t>
        <a:bodyPr/>
        <a:lstStyle/>
        <a:p>
          <a:endParaRPr lang="en-AU"/>
        </a:p>
      </dgm:t>
    </dgm:pt>
    <dgm:pt modelId="{59763E53-BFDF-4F00-B680-2693176FF35D}">
      <dgm:prSet phldrT="[Text]"/>
      <dgm:spPr>
        <a:solidFill>
          <a:schemeClr val="tx2">
            <a:lumMod val="20000"/>
            <a:lumOff val="80000"/>
            <a:alpha val="90000"/>
          </a:schemeClr>
        </a:solidFill>
        <a:ln>
          <a:noFill/>
        </a:ln>
      </dgm:spPr>
      <dgm:t>
        <a:bodyPr/>
        <a:lstStyle/>
        <a:p>
          <a:r>
            <a:rPr lang="en-GB" dirty="0"/>
            <a:t>475 Students</a:t>
          </a:r>
          <a:endParaRPr lang="en-AU" dirty="0"/>
        </a:p>
      </dgm:t>
    </dgm:pt>
    <dgm:pt modelId="{C5DC0BBA-17DC-47DB-BBC5-0018B332CD42}" type="parTrans" cxnId="{EAC42DCC-DDA8-4CAB-AC54-D09D8D709A9E}">
      <dgm:prSet/>
      <dgm:spPr/>
      <dgm:t>
        <a:bodyPr/>
        <a:lstStyle/>
        <a:p>
          <a:endParaRPr lang="en-AU"/>
        </a:p>
      </dgm:t>
    </dgm:pt>
    <dgm:pt modelId="{0C6C9165-6F8D-4DA0-843F-2EF5358A9B64}" type="sibTrans" cxnId="{EAC42DCC-DDA8-4CAB-AC54-D09D8D709A9E}">
      <dgm:prSet/>
      <dgm:spPr/>
      <dgm:t>
        <a:bodyPr/>
        <a:lstStyle/>
        <a:p>
          <a:endParaRPr lang="en-AU"/>
        </a:p>
      </dgm:t>
    </dgm:pt>
    <dgm:pt modelId="{6DE705E0-1725-4C76-BAC5-71C720ED9853}">
      <dgm:prSet phldrT="[Text]"/>
      <dgm:spPr>
        <a:solidFill>
          <a:schemeClr val="tx1">
            <a:lumMod val="20000"/>
            <a:lumOff val="80000"/>
            <a:alpha val="90000"/>
          </a:schemeClr>
        </a:solidFill>
        <a:ln>
          <a:noFill/>
        </a:ln>
      </dgm:spPr>
      <dgm:t>
        <a:bodyPr/>
        <a:lstStyle/>
        <a:p>
          <a:r>
            <a:rPr lang="en-GB" dirty="0"/>
            <a:t>2300 Clients</a:t>
          </a:r>
          <a:endParaRPr lang="en-AU" dirty="0"/>
        </a:p>
      </dgm:t>
    </dgm:pt>
    <dgm:pt modelId="{68D7EED1-27CB-4A83-8E1D-DB67E0944546}" type="parTrans" cxnId="{AFFEBDC9-2BAB-492F-9158-F9740D4F9F91}">
      <dgm:prSet/>
      <dgm:spPr/>
      <dgm:t>
        <a:bodyPr/>
        <a:lstStyle/>
        <a:p>
          <a:endParaRPr lang="en-AU"/>
        </a:p>
      </dgm:t>
    </dgm:pt>
    <dgm:pt modelId="{4F7660FC-A377-461D-8917-5DC1B8E310ED}" type="sibTrans" cxnId="{AFFEBDC9-2BAB-492F-9158-F9740D4F9F91}">
      <dgm:prSet/>
      <dgm:spPr/>
      <dgm:t>
        <a:bodyPr/>
        <a:lstStyle/>
        <a:p>
          <a:endParaRPr lang="en-AU"/>
        </a:p>
      </dgm:t>
    </dgm:pt>
    <dgm:pt modelId="{13C6A6FF-26B5-4224-B0D2-E6EE92B34B79}">
      <dgm:prSet phldrT="[Text]"/>
      <dgm:spPr>
        <a:solidFill>
          <a:schemeClr val="tx2">
            <a:lumMod val="20000"/>
            <a:lumOff val="80000"/>
            <a:alpha val="90000"/>
          </a:schemeClr>
        </a:solidFill>
        <a:ln>
          <a:noFill/>
        </a:ln>
      </dgm:spPr>
      <dgm:t>
        <a:bodyPr/>
        <a:lstStyle/>
        <a:p>
          <a:r>
            <a:rPr lang="en-GB" dirty="0"/>
            <a:t>40 Endeavour Foundation Trainees</a:t>
          </a:r>
          <a:endParaRPr lang="en-AU" dirty="0"/>
        </a:p>
      </dgm:t>
    </dgm:pt>
    <dgm:pt modelId="{193B8ACF-C535-4FB4-BCF6-1E5B84DD5719}" type="parTrans" cxnId="{F1A9CD21-6CAA-4EA6-B06E-6BEFBA03FB5C}">
      <dgm:prSet/>
      <dgm:spPr/>
      <dgm:t>
        <a:bodyPr/>
        <a:lstStyle/>
        <a:p>
          <a:endParaRPr lang="en-AU"/>
        </a:p>
      </dgm:t>
    </dgm:pt>
    <dgm:pt modelId="{5AB9B5F7-5BF0-4801-80BE-D476CDBB966C}" type="sibTrans" cxnId="{F1A9CD21-6CAA-4EA6-B06E-6BEFBA03FB5C}">
      <dgm:prSet/>
      <dgm:spPr/>
      <dgm:t>
        <a:bodyPr/>
        <a:lstStyle/>
        <a:p>
          <a:endParaRPr lang="en-AU"/>
        </a:p>
      </dgm:t>
    </dgm:pt>
    <dgm:pt modelId="{096FF7ED-1223-4DBD-9E32-C8496854D30D}">
      <dgm:prSet phldrT="[Text]"/>
      <dgm:spPr>
        <a:solidFill>
          <a:schemeClr val="tx2">
            <a:lumMod val="20000"/>
            <a:lumOff val="80000"/>
            <a:alpha val="90000"/>
          </a:schemeClr>
        </a:solidFill>
        <a:ln>
          <a:noFill/>
        </a:ln>
      </dgm:spPr>
      <dgm:t>
        <a:bodyPr/>
        <a:lstStyle/>
        <a:p>
          <a:r>
            <a:rPr lang="en-GB" dirty="0"/>
            <a:t>Youth Supports</a:t>
          </a:r>
          <a:endParaRPr lang="en-AU" dirty="0"/>
        </a:p>
      </dgm:t>
    </dgm:pt>
    <dgm:pt modelId="{F451BF6B-7416-42D3-A0EF-B8624A3DA167}" type="parTrans" cxnId="{B7AAA0E2-2777-484B-B381-94D3716583E2}">
      <dgm:prSet/>
      <dgm:spPr/>
      <dgm:t>
        <a:bodyPr/>
        <a:lstStyle/>
        <a:p>
          <a:endParaRPr lang="en-AU"/>
        </a:p>
      </dgm:t>
    </dgm:pt>
    <dgm:pt modelId="{5D7A4F25-FE1E-4AFB-A5DF-62E90F91750B}" type="sibTrans" cxnId="{B7AAA0E2-2777-484B-B381-94D3716583E2}">
      <dgm:prSet/>
      <dgm:spPr/>
      <dgm:t>
        <a:bodyPr/>
        <a:lstStyle/>
        <a:p>
          <a:endParaRPr lang="en-AU"/>
        </a:p>
      </dgm:t>
    </dgm:pt>
    <dgm:pt modelId="{6598E636-C70B-4D15-A51C-B8ECC0923DFB}">
      <dgm:prSet phldrT="[Text]"/>
      <dgm:spPr>
        <a:solidFill>
          <a:schemeClr val="tx2">
            <a:lumMod val="20000"/>
            <a:lumOff val="80000"/>
            <a:alpha val="90000"/>
          </a:schemeClr>
        </a:solidFill>
        <a:ln>
          <a:noFill/>
        </a:ln>
      </dgm:spPr>
      <dgm:t>
        <a:bodyPr/>
        <a:lstStyle/>
        <a:p>
          <a:r>
            <a:rPr lang="en-GB" dirty="0"/>
            <a:t>Vocational Training</a:t>
          </a:r>
          <a:endParaRPr lang="en-AU" dirty="0"/>
        </a:p>
      </dgm:t>
    </dgm:pt>
    <dgm:pt modelId="{02B40E53-344B-4D7B-A667-BCB8586CACFB}" type="parTrans" cxnId="{6160B045-ECE0-4BD4-9698-7E8499516AC3}">
      <dgm:prSet/>
      <dgm:spPr/>
      <dgm:t>
        <a:bodyPr/>
        <a:lstStyle/>
        <a:p>
          <a:endParaRPr lang="en-AU"/>
        </a:p>
      </dgm:t>
    </dgm:pt>
    <dgm:pt modelId="{F32813A3-FC4B-4D0F-9CD4-0C0EFB0E81B1}" type="sibTrans" cxnId="{6160B045-ECE0-4BD4-9698-7E8499516AC3}">
      <dgm:prSet/>
      <dgm:spPr/>
      <dgm:t>
        <a:bodyPr/>
        <a:lstStyle/>
        <a:p>
          <a:endParaRPr lang="en-AU"/>
        </a:p>
      </dgm:t>
    </dgm:pt>
    <dgm:pt modelId="{FA1CE887-6D50-421E-9007-228CE451D1E3}">
      <dgm:prSet phldrT="[Text]"/>
      <dgm:spPr>
        <a:solidFill>
          <a:srgbClr val="92D050"/>
        </a:solidFill>
        <a:ln>
          <a:noFill/>
        </a:ln>
      </dgm:spPr>
      <dgm:t>
        <a:bodyPr/>
        <a:lstStyle/>
        <a:p>
          <a:r>
            <a:rPr lang="en-GB"/>
            <a:t>Specialist Services</a:t>
          </a:r>
          <a:endParaRPr lang="en-AU" dirty="0"/>
        </a:p>
      </dgm:t>
    </dgm:pt>
    <dgm:pt modelId="{C91491A3-2C5C-4684-8124-22735BCA43C1}" type="parTrans" cxnId="{8DB09223-1D22-4303-BEC6-3332A0F8C30B}">
      <dgm:prSet/>
      <dgm:spPr/>
      <dgm:t>
        <a:bodyPr/>
        <a:lstStyle/>
        <a:p>
          <a:endParaRPr lang="en-AU"/>
        </a:p>
      </dgm:t>
    </dgm:pt>
    <dgm:pt modelId="{A84CE0A5-86DA-471C-BBC3-CDE242E10301}" type="sibTrans" cxnId="{8DB09223-1D22-4303-BEC6-3332A0F8C30B}">
      <dgm:prSet/>
      <dgm:spPr/>
      <dgm:t>
        <a:bodyPr/>
        <a:lstStyle/>
        <a:p>
          <a:endParaRPr lang="en-AU"/>
        </a:p>
      </dgm:t>
    </dgm:pt>
    <dgm:pt modelId="{3B9E3A57-3652-439A-9BB8-B4FF5E1100CB}">
      <dgm:prSet phldrT="[Text]"/>
      <dgm:spPr>
        <a:solidFill>
          <a:schemeClr val="tx1">
            <a:lumMod val="20000"/>
            <a:lumOff val="80000"/>
            <a:alpha val="90000"/>
          </a:schemeClr>
        </a:solidFill>
        <a:ln>
          <a:noFill/>
        </a:ln>
      </dgm:spPr>
      <dgm:t>
        <a:bodyPr/>
        <a:lstStyle/>
        <a:p>
          <a:r>
            <a:rPr lang="en-GB" dirty="0"/>
            <a:t>130 Practitioners</a:t>
          </a:r>
          <a:endParaRPr lang="en-AU" dirty="0"/>
        </a:p>
      </dgm:t>
    </dgm:pt>
    <dgm:pt modelId="{36416926-3A67-4D69-AA1E-613998009520}" type="parTrans" cxnId="{086B8CE3-F0A0-4479-80C2-18F7A339B89B}">
      <dgm:prSet/>
      <dgm:spPr/>
      <dgm:t>
        <a:bodyPr/>
        <a:lstStyle/>
        <a:p>
          <a:endParaRPr lang="en-AU"/>
        </a:p>
      </dgm:t>
    </dgm:pt>
    <dgm:pt modelId="{32F127DD-0D68-4C0F-A389-CEEB9ABDFD00}" type="sibTrans" cxnId="{086B8CE3-F0A0-4479-80C2-18F7A339B89B}">
      <dgm:prSet/>
      <dgm:spPr/>
      <dgm:t>
        <a:bodyPr/>
        <a:lstStyle/>
        <a:p>
          <a:endParaRPr lang="en-AU"/>
        </a:p>
      </dgm:t>
    </dgm:pt>
    <dgm:pt modelId="{C6623A08-0E61-44FF-B28A-952D95DEAF67}" type="pres">
      <dgm:prSet presAssocID="{57C4343E-66ED-4A7B-ACFD-29CA3182EF74}" presName="Name0" presStyleCnt="0">
        <dgm:presLayoutVars>
          <dgm:chPref val="3"/>
          <dgm:dir/>
          <dgm:animLvl val="lvl"/>
          <dgm:resizeHandles/>
        </dgm:presLayoutVars>
      </dgm:prSet>
      <dgm:spPr/>
    </dgm:pt>
    <dgm:pt modelId="{145994D0-E40E-4270-9AF6-31B48635EEA3}" type="pres">
      <dgm:prSet presAssocID="{9238E4FA-E016-4D4D-AC34-090E47338351}" presName="horFlow" presStyleCnt="0"/>
      <dgm:spPr/>
    </dgm:pt>
    <dgm:pt modelId="{A268F0F6-DE71-4B37-920B-B9D13734BD6D}" type="pres">
      <dgm:prSet presAssocID="{9238E4FA-E016-4D4D-AC34-090E47338351}" presName="bigChev" presStyleLbl="node1" presStyleIdx="0" presStyleCnt="3"/>
      <dgm:spPr/>
    </dgm:pt>
    <dgm:pt modelId="{9B4F8FA5-0132-49F2-8F1C-1551D6BE3BD5}" type="pres">
      <dgm:prSet presAssocID="{9354C17C-F947-4B2D-9004-DCB9E635D765}" presName="parTrans" presStyleCnt="0"/>
      <dgm:spPr/>
    </dgm:pt>
    <dgm:pt modelId="{6C983A18-0E00-40F6-9E23-87410E6AB91D}" type="pres">
      <dgm:prSet presAssocID="{59641D48-8D7A-43CB-99C6-5BA975173471}" presName="node" presStyleLbl="alignAccFollowNode1" presStyleIdx="0" presStyleCnt="8">
        <dgm:presLayoutVars>
          <dgm:bulletEnabled val="1"/>
        </dgm:presLayoutVars>
      </dgm:prSet>
      <dgm:spPr/>
    </dgm:pt>
    <dgm:pt modelId="{B77DEB91-9A12-4C9C-89B3-CD7FE9803F97}" type="pres">
      <dgm:prSet presAssocID="{314DDE9C-02C7-4C75-830C-4BCC9E55960B}" presName="sibTrans" presStyleCnt="0"/>
      <dgm:spPr/>
    </dgm:pt>
    <dgm:pt modelId="{64BE6003-5E55-4120-AF82-2B1E443C53D0}" type="pres">
      <dgm:prSet presAssocID="{7A0D8BA9-3B33-4D03-B136-83FCCCA6819A}" presName="node" presStyleLbl="alignAccFollowNode1" presStyleIdx="1" presStyleCnt="8">
        <dgm:presLayoutVars>
          <dgm:bulletEnabled val="1"/>
        </dgm:presLayoutVars>
      </dgm:prSet>
      <dgm:spPr/>
    </dgm:pt>
    <dgm:pt modelId="{55C23FC3-FC20-46B4-A8C3-2E343DA622DF}" type="pres">
      <dgm:prSet presAssocID="{CDC66125-573E-461C-B83B-FFFD2D65CCB2}" presName="sibTrans" presStyleCnt="0"/>
      <dgm:spPr/>
    </dgm:pt>
    <dgm:pt modelId="{3E7B19E4-2CDE-4113-82AC-6342E279C97C}" type="pres">
      <dgm:prSet presAssocID="{13C6A6FF-26B5-4224-B0D2-E6EE92B34B79}" presName="node" presStyleLbl="alignAccFollowNode1" presStyleIdx="2" presStyleCnt="8">
        <dgm:presLayoutVars>
          <dgm:bulletEnabled val="1"/>
        </dgm:presLayoutVars>
      </dgm:prSet>
      <dgm:spPr/>
    </dgm:pt>
    <dgm:pt modelId="{F5D87075-C3C5-4CED-81E3-2CE4BBDB99E1}" type="pres">
      <dgm:prSet presAssocID="{9238E4FA-E016-4D4D-AC34-090E47338351}" presName="vSp" presStyleCnt="0"/>
      <dgm:spPr/>
    </dgm:pt>
    <dgm:pt modelId="{CE40E9EB-A57D-40B4-A98A-2340318FD479}" type="pres">
      <dgm:prSet presAssocID="{4363A2E9-2507-4F1B-AC23-65D9C8A241EE}" presName="horFlow" presStyleCnt="0"/>
      <dgm:spPr/>
    </dgm:pt>
    <dgm:pt modelId="{D51EDF07-7751-4378-8074-4D028FAB79CB}" type="pres">
      <dgm:prSet presAssocID="{4363A2E9-2507-4F1B-AC23-65D9C8A241EE}" presName="bigChev" presStyleLbl="node1" presStyleIdx="1" presStyleCnt="3"/>
      <dgm:spPr/>
    </dgm:pt>
    <dgm:pt modelId="{715044C0-2FFA-4570-9FD7-9FC956B53FAE}" type="pres">
      <dgm:prSet presAssocID="{C5DC0BBA-17DC-47DB-BBC5-0018B332CD42}" presName="parTrans" presStyleCnt="0"/>
      <dgm:spPr/>
    </dgm:pt>
    <dgm:pt modelId="{6DFE8408-AB07-4AB9-A968-A10421F3D554}" type="pres">
      <dgm:prSet presAssocID="{59763E53-BFDF-4F00-B680-2693176FF35D}" presName="node" presStyleLbl="alignAccFollowNode1" presStyleIdx="3" presStyleCnt="8">
        <dgm:presLayoutVars>
          <dgm:bulletEnabled val="1"/>
        </dgm:presLayoutVars>
      </dgm:prSet>
      <dgm:spPr/>
    </dgm:pt>
    <dgm:pt modelId="{BA99A177-69C9-4EAC-8E49-D0E9307725CA}" type="pres">
      <dgm:prSet presAssocID="{0C6C9165-6F8D-4DA0-843F-2EF5358A9B64}" presName="sibTrans" presStyleCnt="0"/>
      <dgm:spPr/>
    </dgm:pt>
    <dgm:pt modelId="{FDB3FCBC-8C2A-41F5-A997-A17FD8B4C63B}" type="pres">
      <dgm:prSet presAssocID="{096FF7ED-1223-4DBD-9E32-C8496854D30D}" presName="node" presStyleLbl="alignAccFollowNode1" presStyleIdx="4" presStyleCnt="8">
        <dgm:presLayoutVars>
          <dgm:bulletEnabled val="1"/>
        </dgm:presLayoutVars>
      </dgm:prSet>
      <dgm:spPr/>
    </dgm:pt>
    <dgm:pt modelId="{527B02AA-F9FC-44CF-BDE4-FFC742153EDB}" type="pres">
      <dgm:prSet presAssocID="{5D7A4F25-FE1E-4AFB-A5DF-62E90F91750B}" presName="sibTrans" presStyleCnt="0"/>
      <dgm:spPr/>
    </dgm:pt>
    <dgm:pt modelId="{33F10D0A-16DA-4E19-9F5F-5318F42B9568}" type="pres">
      <dgm:prSet presAssocID="{6598E636-C70B-4D15-A51C-B8ECC0923DFB}" presName="node" presStyleLbl="alignAccFollowNode1" presStyleIdx="5" presStyleCnt="8">
        <dgm:presLayoutVars>
          <dgm:bulletEnabled val="1"/>
        </dgm:presLayoutVars>
      </dgm:prSet>
      <dgm:spPr/>
    </dgm:pt>
    <dgm:pt modelId="{468B623C-A645-4B48-A79C-72605543D9ED}" type="pres">
      <dgm:prSet presAssocID="{4363A2E9-2507-4F1B-AC23-65D9C8A241EE}" presName="vSp" presStyleCnt="0"/>
      <dgm:spPr/>
    </dgm:pt>
    <dgm:pt modelId="{D6BCA509-DD77-4657-8E59-619E9E36D570}" type="pres">
      <dgm:prSet presAssocID="{FA1CE887-6D50-421E-9007-228CE451D1E3}" presName="horFlow" presStyleCnt="0"/>
      <dgm:spPr/>
    </dgm:pt>
    <dgm:pt modelId="{A28FD5A9-1168-402F-82EE-4FADC361BD49}" type="pres">
      <dgm:prSet presAssocID="{FA1CE887-6D50-421E-9007-228CE451D1E3}" presName="bigChev" presStyleLbl="node1" presStyleIdx="2" presStyleCnt="3"/>
      <dgm:spPr/>
    </dgm:pt>
    <dgm:pt modelId="{A65B9634-F196-4F6D-A136-EA284C9E1973}" type="pres">
      <dgm:prSet presAssocID="{68D7EED1-27CB-4A83-8E1D-DB67E0944546}" presName="parTrans" presStyleCnt="0"/>
      <dgm:spPr/>
    </dgm:pt>
    <dgm:pt modelId="{21C7687A-28CB-42CE-921F-687C967E117F}" type="pres">
      <dgm:prSet presAssocID="{6DE705E0-1725-4C76-BAC5-71C720ED9853}" presName="node" presStyleLbl="alignAccFollowNode1" presStyleIdx="6" presStyleCnt="8">
        <dgm:presLayoutVars>
          <dgm:bulletEnabled val="1"/>
        </dgm:presLayoutVars>
      </dgm:prSet>
      <dgm:spPr/>
    </dgm:pt>
    <dgm:pt modelId="{4F52E485-21C4-4CE2-B4A4-181358AEAD24}" type="pres">
      <dgm:prSet presAssocID="{4F7660FC-A377-461D-8917-5DC1B8E310ED}" presName="sibTrans" presStyleCnt="0"/>
      <dgm:spPr/>
    </dgm:pt>
    <dgm:pt modelId="{50CF948C-DBD5-40E6-9E35-E36444CA3000}" type="pres">
      <dgm:prSet presAssocID="{3B9E3A57-3652-439A-9BB8-B4FF5E1100CB}" presName="node" presStyleLbl="alignAccFollowNode1" presStyleIdx="7" presStyleCnt="8">
        <dgm:presLayoutVars>
          <dgm:bulletEnabled val="1"/>
        </dgm:presLayoutVars>
      </dgm:prSet>
      <dgm:spPr/>
    </dgm:pt>
  </dgm:ptLst>
  <dgm:cxnLst>
    <dgm:cxn modelId="{A3A9731F-0DB0-4BB5-AEE3-DB3333D0272D}" type="presOf" srcId="{57C4343E-66ED-4A7B-ACFD-29CA3182EF74}" destId="{C6623A08-0E61-44FF-B28A-952D95DEAF67}" srcOrd="0" destOrd="0" presId="urn:microsoft.com/office/officeart/2005/8/layout/lProcess3"/>
    <dgm:cxn modelId="{F1A9CD21-6CAA-4EA6-B06E-6BEFBA03FB5C}" srcId="{9238E4FA-E016-4D4D-AC34-090E47338351}" destId="{13C6A6FF-26B5-4224-B0D2-E6EE92B34B79}" srcOrd="2" destOrd="0" parTransId="{193B8ACF-C535-4FB4-BCF6-1E5B84DD5719}" sibTransId="{5AB9B5F7-5BF0-4801-80BE-D476CDBB966C}"/>
    <dgm:cxn modelId="{347B6523-E25D-47BC-B864-65E2BA4E57EA}" srcId="{57C4343E-66ED-4A7B-ACFD-29CA3182EF74}" destId="{4363A2E9-2507-4F1B-AC23-65D9C8A241EE}" srcOrd="1" destOrd="0" parTransId="{6A9CF14A-D24F-4A3F-B690-6583023F9CCB}" sibTransId="{836BDC3A-7A75-43FE-8B0C-BED1CFD4F11E}"/>
    <dgm:cxn modelId="{8DB09223-1D22-4303-BEC6-3332A0F8C30B}" srcId="{57C4343E-66ED-4A7B-ACFD-29CA3182EF74}" destId="{FA1CE887-6D50-421E-9007-228CE451D1E3}" srcOrd="2" destOrd="0" parTransId="{C91491A3-2C5C-4684-8124-22735BCA43C1}" sibTransId="{A84CE0A5-86DA-471C-BBC3-CDE242E10301}"/>
    <dgm:cxn modelId="{A5418927-677E-4568-A3E0-2FEC6196B1CD}" srcId="{9238E4FA-E016-4D4D-AC34-090E47338351}" destId="{59641D48-8D7A-43CB-99C6-5BA975173471}" srcOrd="0" destOrd="0" parTransId="{9354C17C-F947-4B2D-9004-DCB9E635D765}" sibTransId="{314DDE9C-02C7-4C75-830C-4BCC9E55960B}"/>
    <dgm:cxn modelId="{4B4D1544-581B-4D3F-9DF3-45E2E02E86B5}" type="presOf" srcId="{FA1CE887-6D50-421E-9007-228CE451D1E3}" destId="{A28FD5A9-1168-402F-82EE-4FADC361BD49}" srcOrd="0" destOrd="0" presId="urn:microsoft.com/office/officeart/2005/8/layout/lProcess3"/>
    <dgm:cxn modelId="{E5F38465-52C7-474A-9A94-96206374CA65}" type="presOf" srcId="{096FF7ED-1223-4DBD-9E32-C8496854D30D}" destId="{FDB3FCBC-8C2A-41F5-A997-A17FD8B4C63B}" srcOrd="0" destOrd="0" presId="urn:microsoft.com/office/officeart/2005/8/layout/lProcess3"/>
    <dgm:cxn modelId="{6160B045-ECE0-4BD4-9698-7E8499516AC3}" srcId="{4363A2E9-2507-4F1B-AC23-65D9C8A241EE}" destId="{6598E636-C70B-4D15-A51C-B8ECC0923DFB}" srcOrd="2" destOrd="0" parTransId="{02B40E53-344B-4D7B-A667-BCB8586CACFB}" sibTransId="{F32813A3-FC4B-4D0F-9CD4-0C0EFB0E81B1}"/>
    <dgm:cxn modelId="{13C26246-EA0B-431F-B9B8-F24B0D6026C8}" type="presOf" srcId="{7A0D8BA9-3B33-4D03-B136-83FCCCA6819A}" destId="{64BE6003-5E55-4120-AF82-2B1E443C53D0}" srcOrd="0" destOrd="0" presId="urn:microsoft.com/office/officeart/2005/8/layout/lProcess3"/>
    <dgm:cxn modelId="{710C1779-58F2-4A35-95D4-987F31457B51}" srcId="{9238E4FA-E016-4D4D-AC34-090E47338351}" destId="{7A0D8BA9-3B33-4D03-B136-83FCCCA6819A}" srcOrd="1" destOrd="0" parTransId="{3FF17111-832C-42E7-A9B6-3EA89C4CEBB5}" sibTransId="{CDC66125-573E-461C-B83B-FFFD2D65CCB2}"/>
    <dgm:cxn modelId="{7A74507A-6309-4619-BC50-8824E6E2DC7A}" type="presOf" srcId="{3B9E3A57-3652-439A-9BB8-B4FF5E1100CB}" destId="{50CF948C-DBD5-40E6-9E35-E36444CA3000}" srcOrd="0" destOrd="0" presId="urn:microsoft.com/office/officeart/2005/8/layout/lProcess3"/>
    <dgm:cxn modelId="{8B938F5A-7CB1-4B27-A19E-6F5E936B79E5}" type="presOf" srcId="{59641D48-8D7A-43CB-99C6-5BA975173471}" destId="{6C983A18-0E00-40F6-9E23-87410E6AB91D}" srcOrd="0" destOrd="0" presId="urn:microsoft.com/office/officeart/2005/8/layout/lProcess3"/>
    <dgm:cxn modelId="{3D7F6B84-F24A-448F-9BFF-7D4BA1F5B979}" type="presOf" srcId="{4363A2E9-2507-4F1B-AC23-65D9C8A241EE}" destId="{D51EDF07-7751-4378-8074-4D028FAB79CB}" srcOrd="0" destOrd="0" presId="urn:microsoft.com/office/officeart/2005/8/layout/lProcess3"/>
    <dgm:cxn modelId="{702FBA9B-507F-44BA-844A-C594F376AD49}" type="presOf" srcId="{13C6A6FF-26B5-4224-B0D2-E6EE92B34B79}" destId="{3E7B19E4-2CDE-4113-82AC-6342E279C97C}" srcOrd="0" destOrd="0" presId="urn:microsoft.com/office/officeart/2005/8/layout/lProcess3"/>
    <dgm:cxn modelId="{76D4D6A0-B5CB-416E-A5D1-65E801443244}" type="presOf" srcId="{6DE705E0-1725-4C76-BAC5-71C720ED9853}" destId="{21C7687A-28CB-42CE-921F-687C967E117F}" srcOrd="0" destOrd="0" presId="urn:microsoft.com/office/officeart/2005/8/layout/lProcess3"/>
    <dgm:cxn modelId="{297598BE-B51C-45E8-891D-9AC66726D4D3}" type="presOf" srcId="{59763E53-BFDF-4F00-B680-2693176FF35D}" destId="{6DFE8408-AB07-4AB9-A968-A10421F3D554}" srcOrd="0" destOrd="0" presId="urn:microsoft.com/office/officeart/2005/8/layout/lProcess3"/>
    <dgm:cxn modelId="{AFFEBDC9-2BAB-492F-9158-F9740D4F9F91}" srcId="{FA1CE887-6D50-421E-9007-228CE451D1E3}" destId="{6DE705E0-1725-4C76-BAC5-71C720ED9853}" srcOrd="0" destOrd="0" parTransId="{68D7EED1-27CB-4A83-8E1D-DB67E0944546}" sibTransId="{4F7660FC-A377-461D-8917-5DC1B8E310ED}"/>
    <dgm:cxn modelId="{EAC42DCC-DDA8-4CAB-AC54-D09D8D709A9E}" srcId="{4363A2E9-2507-4F1B-AC23-65D9C8A241EE}" destId="{59763E53-BFDF-4F00-B680-2693176FF35D}" srcOrd="0" destOrd="0" parTransId="{C5DC0BBA-17DC-47DB-BBC5-0018B332CD42}" sibTransId="{0C6C9165-6F8D-4DA0-843F-2EF5358A9B64}"/>
    <dgm:cxn modelId="{1FA6AEDB-8E1A-4DD9-83B4-A980170B0D98}" srcId="{57C4343E-66ED-4A7B-ACFD-29CA3182EF74}" destId="{9238E4FA-E016-4D4D-AC34-090E47338351}" srcOrd="0" destOrd="0" parTransId="{FDB35764-DBB6-4D9B-BA87-E2A028B0CEDF}" sibTransId="{10E69E79-CC8B-4369-A9D1-F3EA286686DE}"/>
    <dgm:cxn modelId="{B7AAA0E2-2777-484B-B381-94D3716583E2}" srcId="{4363A2E9-2507-4F1B-AC23-65D9C8A241EE}" destId="{096FF7ED-1223-4DBD-9E32-C8496854D30D}" srcOrd="1" destOrd="0" parTransId="{F451BF6B-7416-42D3-A0EF-B8624A3DA167}" sibTransId="{5D7A4F25-FE1E-4AFB-A5DF-62E90F91750B}"/>
    <dgm:cxn modelId="{086B8CE3-F0A0-4479-80C2-18F7A339B89B}" srcId="{FA1CE887-6D50-421E-9007-228CE451D1E3}" destId="{3B9E3A57-3652-439A-9BB8-B4FF5E1100CB}" srcOrd="1" destOrd="0" parTransId="{36416926-3A67-4D69-AA1E-613998009520}" sibTransId="{32F127DD-0D68-4C0F-A389-CEEB9ABDFD00}"/>
    <dgm:cxn modelId="{6C3A8DF9-C629-45E5-B377-762BE45BD0E1}" type="presOf" srcId="{9238E4FA-E016-4D4D-AC34-090E47338351}" destId="{A268F0F6-DE71-4B37-920B-B9D13734BD6D}" srcOrd="0" destOrd="0" presId="urn:microsoft.com/office/officeart/2005/8/layout/lProcess3"/>
    <dgm:cxn modelId="{A54764FD-479A-48BB-BEB8-A2B2C98723EE}" type="presOf" srcId="{6598E636-C70B-4D15-A51C-B8ECC0923DFB}" destId="{33F10D0A-16DA-4E19-9F5F-5318F42B9568}" srcOrd="0" destOrd="0" presId="urn:microsoft.com/office/officeart/2005/8/layout/lProcess3"/>
    <dgm:cxn modelId="{442AC21E-E6A4-4038-A968-5BA1BA898205}" type="presParOf" srcId="{C6623A08-0E61-44FF-B28A-952D95DEAF67}" destId="{145994D0-E40E-4270-9AF6-31B48635EEA3}" srcOrd="0" destOrd="0" presId="urn:microsoft.com/office/officeart/2005/8/layout/lProcess3"/>
    <dgm:cxn modelId="{DB9D8AE3-F838-48F0-842B-E290B83A8C7E}" type="presParOf" srcId="{145994D0-E40E-4270-9AF6-31B48635EEA3}" destId="{A268F0F6-DE71-4B37-920B-B9D13734BD6D}" srcOrd="0" destOrd="0" presId="urn:microsoft.com/office/officeart/2005/8/layout/lProcess3"/>
    <dgm:cxn modelId="{81DEAD9C-9099-4FF4-AE7B-03AF121A840B}" type="presParOf" srcId="{145994D0-E40E-4270-9AF6-31B48635EEA3}" destId="{9B4F8FA5-0132-49F2-8F1C-1551D6BE3BD5}" srcOrd="1" destOrd="0" presId="urn:microsoft.com/office/officeart/2005/8/layout/lProcess3"/>
    <dgm:cxn modelId="{35523647-AFA9-43A3-A4E1-6D95BA02A04B}" type="presParOf" srcId="{145994D0-E40E-4270-9AF6-31B48635EEA3}" destId="{6C983A18-0E00-40F6-9E23-87410E6AB91D}" srcOrd="2" destOrd="0" presId="urn:microsoft.com/office/officeart/2005/8/layout/lProcess3"/>
    <dgm:cxn modelId="{EEF5241D-005A-4025-AA25-A765FF6DAF1D}" type="presParOf" srcId="{145994D0-E40E-4270-9AF6-31B48635EEA3}" destId="{B77DEB91-9A12-4C9C-89B3-CD7FE9803F97}" srcOrd="3" destOrd="0" presId="urn:microsoft.com/office/officeart/2005/8/layout/lProcess3"/>
    <dgm:cxn modelId="{F84BBAFD-FF0A-4D34-B0BD-2BBA2AC89196}" type="presParOf" srcId="{145994D0-E40E-4270-9AF6-31B48635EEA3}" destId="{64BE6003-5E55-4120-AF82-2B1E443C53D0}" srcOrd="4" destOrd="0" presId="urn:microsoft.com/office/officeart/2005/8/layout/lProcess3"/>
    <dgm:cxn modelId="{C2F5691A-B120-4889-8FF1-89A3521B9158}" type="presParOf" srcId="{145994D0-E40E-4270-9AF6-31B48635EEA3}" destId="{55C23FC3-FC20-46B4-A8C3-2E343DA622DF}" srcOrd="5" destOrd="0" presId="urn:microsoft.com/office/officeart/2005/8/layout/lProcess3"/>
    <dgm:cxn modelId="{11FAFD9F-D276-436D-9A47-CAA48CDD0436}" type="presParOf" srcId="{145994D0-E40E-4270-9AF6-31B48635EEA3}" destId="{3E7B19E4-2CDE-4113-82AC-6342E279C97C}" srcOrd="6" destOrd="0" presId="urn:microsoft.com/office/officeart/2005/8/layout/lProcess3"/>
    <dgm:cxn modelId="{E249F3E7-6361-437F-A81C-A6328211DD15}" type="presParOf" srcId="{C6623A08-0E61-44FF-B28A-952D95DEAF67}" destId="{F5D87075-C3C5-4CED-81E3-2CE4BBDB99E1}" srcOrd="1" destOrd="0" presId="urn:microsoft.com/office/officeart/2005/8/layout/lProcess3"/>
    <dgm:cxn modelId="{CA5A4D9E-17A5-4483-B261-813830E7C95F}" type="presParOf" srcId="{C6623A08-0E61-44FF-B28A-952D95DEAF67}" destId="{CE40E9EB-A57D-40B4-A98A-2340318FD479}" srcOrd="2" destOrd="0" presId="urn:microsoft.com/office/officeart/2005/8/layout/lProcess3"/>
    <dgm:cxn modelId="{83FC98F3-C894-42A7-B5F1-195F5BE20798}" type="presParOf" srcId="{CE40E9EB-A57D-40B4-A98A-2340318FD479}" destId="{D51EDF07-7751-4378-8074-4D028FAB79CB}" srcOrd="0" destOrd="0" presId="urn:microsoft.com/office/officeart/2005/8/layout/lProcess3"/>
    <dgm:cxn modelId="{F4BE6DCC-0CFD-4392-8258-1BEDBB21D838}" type="presParOf" srcId="{CE40E9EB-A57D-40B4-A98A-2340318FD479}" destId="{715044C0-2FFA-4570-9FD7-9FC956B53FAE}" srcOrd="1" destOrd="0" presId="urn:microsoft.com/office/officeart/2005/8/layout/lProcess3"/>
    <dgm:cxn modelId="{F88D1390-A88E-499A-8B5F-0A1F9C4E9E55}" type="presParOf" srcId="{CE40E9EB-A57D-40B4-A98A-2340318FD479}" destId="{6DFE8408-AB07-4AB9-A968-A10421F3D554}" srcOrd="2" destOrd="0" presId="urn:microsoft.com/office/officeart/2005/8/layout/lProcess3"/>
    <dgm:cxn modelId="{8467A6EF-BB05-4E0A-BA38-E2696C186A77}" type="presParOf" srcId="{CE40E9EB-A57D-40B4-A98A-2340318FD479}" destId="{BA99A177-69C9-4EAC-8E49-D0E9307725CA}" srcOrd="3" destOrd="0" presId="urn:microsoft.com/office/officeart/2005/8/layout/lProcess3"/>
    <dgm:cxn modelId="{53E728F5-92A2-4696-ABEB-95FE32215592}" type="presParOf" srcId="{CE40E9EB-A57D-40B4-A98A-2340318FD479}" destId="{FDB3FCBC-8C2A-41F5-A997-A17FD8B4C63B}" srcOrd="4" destOrd="0" presId="urn:microsoft.com/office/officeart/2005/8/layout/lProcess3"/>
    <dgm:cxn modelId="{4DAF2365-8FE8-4650-8F1B-610D0943C903}" type="presParOf" srcId="{CE40E9EB-A57D-40B4-A98A-2340318FD479}" destId="{527B02AA-F9FC-44CF-BDE4-FFC742153EDB}" srcOrd="5" destOrd="0" presId="urn:microsoft.com/office/officeart/2005/8/layout/lProcess3"/>
    <dgm:cxn modelId="{E7DBC380-DD8E-40EF-8235-5913B23A4FDE}" type="presParOf" srcId="{CE40E9EB-A57D-40B4-A98A-2340318FD479}" destId="{33F10D0A-16DA-4E19-9F5F-5318F42B9568}" srcOrd="6" destOrd="0" presId="urn:microsoft.com/office/officeart/2005/8/layout/lProcess3"/>
    <dgm:cxn modelId="{FCD7F084-9C43-4EC4-983D-7248F0412C45}" type="presParOf" srcId="{C6623A08-0E61-44FF-B28A-952D95DEAF67}" destId="{468B623C-A645-4B48-A79C-72605543D9ED}" srcOrd="3" destOrd="0" presId="urn:microsoft.com/office/officeart/2005/8/layout/lProcess3"/>
    <dgm:cxn modelId="{03C5661F-6A85-4BBB-87EE-02D5CF8CD2E9}" type="presParOf" srcId="{C6623A08-0E61-44FF-B28A-952D95DEAF67}" destId="{D6BCA509-DD77-4657-8E59-619E9E36D570}" srcOrd="4" destOrd="0" presId="urn:microsoft.com/office/officeart/2005/8/layout/lProcess3"/>
    <dgm:cxn modelId="{3603027C-114E-4343-AE43-3F0583022186}" type="presParOf" srcId="{D6BCA509-DD77-4657-8E59-619E9E36D570}" destId="{A28FD5A9-1168-402F-82EE-4FADC361BD49}" srcOrd="0" destOrd="0" presId="urn:microsoft.com/office/officeart/2005/8/layout/lProcess3"/>
    <dgm:cxn modelId="{BAFA601B-7DFB-4F30-9D0D-067245401589}" type="presParOf" srcId="{D6BCA509-DD77-4657-8E59-619E9E36D570}" destId="{A65B9634-F196-4F6D-A136-EA284C9E1973}" srcOrd="1" destOrd="0" presId="urn:microsoft.com/office/officeart/2005/8/layout/lProcess3"/>
    <dgm:cxn modelId="{EBACFFC4-99C8-4829-B72C-8E0EBEC02BC1}" type="presParOf" srcId="{D6BCA509-DD77-4657-8E59-619E9E36D570}" destId="{21C7687A-28CB-42CE-921F-687C967E117F}" srcOrd="2" destOrd="0" presId="urn:microsoft.com/office/officeart/2005/8/layout/lProcess3"/>
    <dgm:cxn modelId="{B923867A-EDCB-43C0-96DB-1FDD8539A027}" type="presParOf" srcId="{D6BCA509-DD77-4657-8E59-619E9E36D570}" destId="{4F52E485-21C4-4CE2-B4A4-181358AEAD24}" srcOrd="3" destOrd="0" presId="urn:microsoft.com/office/officeart/2005/8/layout/lProcess3"/>
    <dgm:cxn modelId="{821B35BD-BD05-42CB-80C4-53E35D1347FA}" type="presParOf" srcId="{D6BCA509-DD77-4657-8E59-619E9E36D570}" destId="{50CF948C-DBD5-40E6-9E35-E36444CA3000}" srcOrd="4" destOrd="0" presId="urn:microsoft.com/office/officeart/2005/8/layout/l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6D8F15-6F57-493A-8CAD-2E65D13DF96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95F0AA8F-80A7-4152-8D7B-13284B2A7251}">
      <dgm:prSet phldrT="[Text]"/>
      <dgm:spPr>
        <a:solidFill>
          <a:srgbClr val="002060"/>
        </a:solidFill>
      </dgm:spPr>
      <dgm:t>
        <a:bodyPr/>
        <a:lstStyle/>
        <a:p>
          <a:r>
            <a:rPr lang="en-GB" dirty="0"/>
            <a:t>Build Endeavour Workforce</a:t>
          </a:r>
          <a:endParaRPr lang="en-AU" dirty="0"/>
        </a:p>
      </dgm:t>
    </dgm:pt>
    <dgm:pt modelId="{51B625CB-B3B8-4C99-BAE4-4AC46A234874}" type="parTrans" cxnId="{A5DEEFCD-50C3-4651-957F-F1276FF30576}">
      <dgm:prSet/>
      <dgm:spPr/>
      <dgm:t>
        <a:bodyPr/>
        <a:lstStyle/>
        <a:p>
          <a:endParaRPr lang="en-AU"/>
        </a:p>
      </dgm:t>
    </dgm:pt>
    <dgm:pt modelId="{CD38EC87-D168-4603-A82F-8B57AE7F22A0}" type="sibTrans" cxnId="{A5DEEFCD-50C3-4651-957F-F1276FF30576}">
      <dgm:prSet/>
      <dgm:spPr>
        <a:solidFill>
          <a:schemeClr val="bg2">
            <a:lumMod val="90000"/>
          </a:schemeClr>
        </a:solidFill>
        <a:ln w="57150">
          <a:solidFill>
            <a:schemeClr val="tx1">
              <a:lumMod val="40000"/>
              <a:lumOff val="60000"/>
            </a:schemeClr>
          </a:solidFill>
        </a:ln>
      </dgm:spPr>
      <dgm:t>
        <a:bodyPr/>
        <a:lstStyle/>
        <a:p>
          <a:endParaRPr lang="en-AU"/>
        </a:p>
      </dgm:t>
    </dgm:pt>
    <dgm:pt modelId="{8C24CA12-EE61-4563-BA22-2AB1E2DD7174}">
      <dgm:prSet phldrT="[Text]"/>
      <dgm:spPr>
        <a:solidFill>
          <a:schemeClr val="accent6"/>
        </a:solidFill>
      </dgm:spPr>
      <dgm:t>
        <a:bodyPr/>
        <a:lstStyle/>
        <a:p>
          <a:r>
            <a:rPr lang="en-GB" dirty="0"/>
            <a:t>Expand and Grow</a:t>
          </a:r>
          <a:endParaRPr lang="en-AU" dirty="0"/>
        </a:p>
      </dgm:t>
    </dgm:pt>
    <dgm:pt modelId="{6A2E8CD0-2CAB-45F0-A494-62B9CE4B53F7}" type="parTrans" cxnId="{AC46D481-F04C-45A8-B31E-F17758C1F755}">
      <dgm:prSet/>
      <dgm:spPr/>
      <dgm:t>
        <a:bodyPr/>
        <a:lstStyle/>
        <a:p>
          <a:endParaRPr lang="en-AU"/>
        </a:p>
      </dgm:t>
    </dgm:pt>
    <dgm:pt modelId="{A293F028-B66E-4726-9D88-A3A48B27A069}" type="sibTrans" cxnId="{AC46D481-F04C-45A8-B31E-F17758C1F755}">
      <dgm:prSet/>
      <dgm:spPr>
        <a:solidFill>
          <a:schemeClr val="bg2">
            <a:lumMod val="90000"/>
          </a:schemeClr>
        </a:solidFill>
        <a:ln w="57150">
          <a:solidFill>
            <a:schemeClr val="tx1">
              <a:lumMod val="40000"/>
              <a:lumOff val="60000"/>
            </a:schemeClr>
          </a:solidFill>
        </a:ln>
      </dgm:spPr>
      <dgm:t>
        <a:bodyPr/>
        <a:lstStyle/>
        <a:p>
          <a:endParaRPr lang="en-AU"/>
        </a:p>
      </dgm:t>
    </dgm:pt>
    <dgm:pt modelId="{01094CCD-1E54-48D6-8E37-31B9E8B50282}">
      <dgm:prSet phldrT="[Text]"/>
      <dgm:spPr>
        <a:solidFill>
          <a:srgbClr val="92D050"/>
        </a:solidFill>
      </dgm:spPr>
      <dgm:t>
        <a:bodyPr/>
        <a:lstStyle/>
        <a:p>
          <a:r>
            <a:rPr lang="en-GB" dirty="0"/>
            <a:t>Specialist Disability Employment Services</a:t>
          </a:r>
          <a:endParaRPr lang="en-AU" dirty="0"/>
        </a:p>
      </dgm:t>
    </dgm:pt>
    <dgm:pt modelId="{493A5E9C-76A2-4C5D-B93E-425CDCE12D12}" type="parTrans" cxnId="{43FC6B7C-BF46-4E32-B8A4-AE907BF51B80}">
      <dgm:prSet/>
      <dgm:spPr/>
      <dgm:t>
        <a:bodyPr/>
        <a:lstStyle/>
        <a:p>
          <a:endParaRPr lang="en-AU"/>
        </a:p>
      </dgm:t>
    </dgm:pt>
    <dgm:pt modelId="{D32785FD-BD80-4A76-A575-900AD45AB2F1}" type="sibTrans" cxnId="{43FC6B7C-BF46-4E32-B8A4-AE907BF51B80}">
      <dgm:prSet/>
      <dgm:spPr>
        <a:solidFill>
          <a:schemeClr val="bg2">
            <a:lumMod val="90000"/>
          </a:schemeClr>
        </a:solidFill>
        <a:ln w="57150">
          <a:solidFill>
            <a:schemeClr val="tx1">
              <a:lumMod val="40000"/>
              <a:lumOff val="60000"/>
            </a:schemeClr>
          </a:solidFill>
        </a:ln>
      </dgm:spPr>
      <dgm:t>
        <a:bodyPr/>
        <a:lstStyle/>
        <a:p>
          <a:endParaRPr lang="en-AU"/>
        </a:p>
      </dgm:t>
    </dgm:pt>
    <dgm:pt modelId="{6E062F0A-E375-49C4-8CE1-EF7FA8633AE1}">
      <dgm:prSet phldrT="[Text]"/>
      <dgm:spPr>
        <a:solidFill>
          <a:schemeClr val="bg2">
            <a:lumMod val="75000"/>
          </a:schemeClr>
        </a:solidFill>
      </dgm:spPr>
      <dgm:t>
        <a:bodyPr/>
        <a:lstStyle/>
        <a:p>
          <a:r>
            <a:rPr lang="en-GB" dirty="0"/>
            <a:t>New Allied Health</a:t>
          </a:r>
          <a:endParaRPr lang="en-AU" dirty="0"/>
        </a:p>
      </dgm:t>
    </dgm:pt>
    <dgm:pt modelId="{07CF719F-FA7C-4B62-B984-0A8C0BEF300F}" type="parTrans" cxnId="{6EE999E5-1A31-426B-904F-FB98EC912F79}">
      <dgm:prSet/>
      <dgm:spPr/>
      <dgm:t>
        <a:bodyPr/>
        <a:lstStyle/>
        <a:p>
          <a:endParaRPr lang="en-AU"/>
        </a:p>
      </dgm:t>
    </dgm:pt>
    <dgm:pt modelId="{6D7781AE-7C81-4EBE-BDE4-2D0FAB9E8771}" type="sibTrans" cxnId="{6EE999E5-1A31-426B-904F-FB98EC912F79}">
      <dgm:prSet/>
      <dgm:spPr>
        <a:solidFill>
          <a:schemeClr val="bg2">
            <a:lumMod val="90000"/>
          </a:schemeClr>
        </a:solidFill>
        <a:ln w="57150">
          <a:solidFill>
            <a:schemeClr val="tx1">
              <a:lumMod val="40000"/>
              <a:lumOff val="60000"/>
            </a:schemeClr>
          </a:solidFill>
        </a:ln>
      </dgm:spPr>
      <dgm:t>
        <a:bodyPr/>
        <a:lstStyle/>
        <a:p>
          <a:endParaRPr lang="en-AU"/>
        </a:p>
      </dgm:t>
    </dgm:pt>
    <dgm:pt modelId="{2F01AE79-D8E5-4C22-A92C-11CE7FB87DC3}" type="pres">
      <dgm:prSet presAssocID="{4F6D8F15-6F57-493A-8CAD-2E65D13DF969}" presName="cycle" presStyleCnt="0">
        <dgm:presLayoutVars>
          <dgm:dir/>
          <dgm:resizeHandles val="exact"/>
        </dgm:presLayoutVars>
      </dgm:prSet>
      <dgm:spPr/>
    </dgm:pt>
    <dgm:pt modelId="{CDC037FF-DC1F-4710-B811-8D59BDFA3F52}" type="pres">
      <dgm:prSet presAssocID="{95F0AA8F-80A7-4152-8D7B-13284B2A7251}" presName="node" presStyleLbl="node1" presStyleIdx="0" presStyleCnt="4">
        <dgm:presLayoutVars>
          <dgm:bulletEnabled val="1"/>
        </dgm:presLayoutVars>
      </dgm:prSet>
      <dgm:spPr/>
    </dgm:pt>
    <dgm:pt modelId="{4F088FE7-356C-4AC9-94B3-5745875EE5E4}" type="pres">
      <dgm:prSet presAssocID="{95F0AA8F-80A7-4152-8D7B-13284B2A7251}" presName="spNode" presStyleCnt="0"/>
      <dgm:spPr/>
    </dgm:pt>
    <dgm:pt modelId="{64B60150-3DB2-4430-ACFB-752964964EC7}" type="pres">
      <dgm:prSet presAssocID="{CD38EC87-D168-4603-A82F-8B57AE7F22A0}" presName="sibTrans" presStyleLbl="sibTrans1D1" presStyleIdx="0" presStyleCnt="4"/>
      <dgm:spPr/>
    </dgm:pt>
    <dgm:pt modelId="{5C40BE04-F771-41B0-9C84-E631700182AD}" type="pres">
      <dgm:prSet presAssocID="{8C24CA12-EE61-4563-BA22-2AB1E2DD7174}" presName="node" presStyleLbl="node1" presStyleIdx="1" presStyleCnt="4">
        <dgm:presLayoutVars>
          <dgm:bulletEnabled val="1"/>
        </dgm:presLayoutVars>
      </dgm:prSet>
      <dgm:spPr/>
    </dgm:pt>
    <dgm:pt modelId="{5911C5E4-4D4C-417E-BEC6-7BFCEADDF45B}" type="pres">
      <dgm:prSet presAssocID="{8C24CA12-EE61-4563-BA22-2AB1E2DD7174}" presName="spNode" presStyleCnt="0"/>
      <dgm:spPr/>
    </dgm:pt>
    <dgm:pt modelId="{1DFB5924-2843-42FF-9C21-CBD908F96C4A}" type="pres">
      <dgm:prSet presAssocID="{A293F028-B66E-4726-9D88-A3A48B27A069}" presName="sibTrans" presStyleLbl="sibTrans1D1" presStyleIdx="1" presStyleCnt="4"/>
      <dgm:spPr/>
    </dgm:pt>
    <dgm:pt modelId="{5A9AD51A-B984-4636-972B-7DD1239C6A04}" type="pres">
      <dgm:prSet presAssocID="{01094CCD-1E54-48D6-8E37-31B9E8B50282}" presName="node" presStyleLbl="node1" presStyleIdx="2" presStyleCnt="4">
        <dgm:presLayoutVars>
          <dgm:bulletEnabled val="1"/>
        </dgm:presLayoutVars>
      </dgm:prSet>
      <dgm:spPr/>
    </dgm:pt>
    <dgm:pt modelId="{E17F594D-1C53-4A26-81EA-D26EA3DCB515}" type="pres">
      <dgm:prSet presAssocID="{01094CCD-1E54-48D6-8E37-31B9E8B50282}" presName="spNode" presStyleCnt="0"/>
      <dgm:spPr/>
    </dgm:pt>
    <dgm:pt modelId="{03412EA8-C869-4A4F-8B03-1526A07AD892}" type="pres">
      <dgm:prSet presAssocID="{D32785FD-BD80-4A76-A575-900AD45AB2F1}" presName="sibTrans" presStyleLbl="sibTrans1D1" presStyleIdx="2" presStyleCnt="4"/>
      <dgm:spPr/>
    </dgm:pt>
    <dgm:pt modelId="{AE1382BF-5753-4AD3-A8FA-87159F79CA34}" type="pres">
      <dgm:prSet presAssocID="{6E062F0A-E375-49C4-8CE1-EF7FA8633AE1}" presName="node" presStyleLbl="node1" presStyleIdx="3" presStyleCnt="4">
        <dgm:presLayoutVars>
          <dgm:bulletEnabled val="1"/>
        </dgm:presLayoutVars>
      </dgm:prSet>
      <dgm:spPr/>
    </dgm:pt>
    <dgm:pt modelId="{3E842531-698F-44C4-A27F-72DA4B132734}" type="pres">
      <dgm:prSet presAssocID="{6E062F0A-E375-49C4-8CE1-EF7FA8633AE1}" presName="spNode" presStyleCnt="0"/>
      <dgm:spPr/>
    </dgm:pt>
    <dgm:pt modelId="{3019B19D-3EF7-4F7E-A597-6B6F20628B97}" type="pres">
      <dgm:prSet presAssocID="{6D7781AE-7C81-4EBE-BDE4-2D0FAB9E8771}" presName="sibTrans" presStyleLbl="sibTrans1D1" presStyleIdx="3" presStyleCnt="4"/>
      <dgm:spPr/>
    </dgm:pt>
  </dgm:ptLst>
  <dgm:cxnLst>
    <dgm:cxn modelId="{287DCA05-5F80-4800-9699-3A0D2B2E78C4}" type="presOf" srcId="{D32785FD-BD80-4A76-A575-900AD45AB2F1}" destId="{03412EA8-C869-4A4F-8B03-1526A07AD892}" srcOrd="0" destOrd="0" presId="urn:microsoft.com/office/officeart/2005/8/layout/cycle5"/>
    <dgm:cxn modelId="{0653853B-F77D-42DB-9871-984C3C88E538}" type="presOf" srcId="{01094CCD-1E54-48D6-8E37-31B9E8B50282}" destId="{5A9AD51A-B984-4636-972B-7DD1239C6A04}" srcOrd="0" destOrd="0" presId="urn:microsoft.com/office/officeart/2005/8/layout/cycle5"/>
    <dgm:cxn modelId="{A75D4457-F990-4CED-AABB-0F9A399190E0}" type="presOf" srcId="{6E062F0A-E375-49C4-8CE1-EF7FA8633AE1}" destId="{AE1382BF-5753-4AD3-A8FA-87159F79CA34}" srcOrd="0" destOrd="0" presId="urn:microsoft.com/office/officeart/2005/8/layout/cycle5"/>
    <dgm:cxn modelId="{391DE377-9FBA-4786-95E3-5925ADCC58F3}" type="presOf" srcId="{6D7781AE-7C81-4EBE-BDE4-2D0FAB9E8771}" destId="{3019B19D-3EF7-4F7E-A597-6B6F20628B97}" srcOrd="0" destOrd="0" presId="urn:microsoft.com/office/officeart/2005/8/layout/cycle5"/>
    <dgm:cxn modelId="{43FC6B7C-BF46-4E32-B8A4-AE907BF51B80}" srcId="{4F6D8F15-6F57-493A-8CAD-2E65D13DF969}" destId="{01094CCD-1E54-48D6-8E37-31B9E8B50282}" srcOrd="2" destOrd="0" parTransId="{493A5E9C-76A2-4C5D-B93E-425CDCE12D12}" sibTransId="{D32785FD-BD80-4A76-A575-900AD45AB2F1}"/>
    <dgm:cxn modelId="{AC46D481-F04C-45A8-B31E-F17758C1F755}" srcId="{4F6D8F15-6F57-493A-8CAD-2E65D13DF969}" destId="{8C24CA12-EE61-4563-BA22-2AB1E2DD7174}" srcOrd="1" destOrd="0" parTransId="{6A2E8CD0-2CAB-45F0-A494-62B9CE4B53F7}" sibTransId="{A293F028-B66E-4726-9D88-A3A48B27A069}"/>
    <dgm:cxn modelId="{A5DEEFCD-50C3-4651-957F-F1276FF30576}" srcId="{4F6D8F15-6F57-493A-8CAD-2E65D13DF969}" destId="{95F0AA8F-80A7-4152-8D7B-13284B2A7251}" srcOrd="0" destOrd="0" parTransId="{51B625CB-B3B8-4C99-BAE4-4AC46A234874}" sibTransId="{CD38EC87-D168-4603-A82F-8B57AE7F22A0}"/>
    <dgm:cxn modelId="{4A74F5D8-2DD3-4BDB-B4D7-698440A6D288}" type="presOf" srcId="{8C24CA12-EE61-4563-BA22-2AB1E2DD7174}" destId="{5C40BE04-F771-41B0-9C84-E631700182AD}" srcOrd="0" destOrd="0" presId="urn:microsoft.com/office/officeart/2005/8/layout/cycle5"/>
    <dgm:cxn modelId="{0E2F98DC-C546-4C3A-8073-17E132738102}" type="presOf" srcId="{4F6D8F15-6F57-493A-8CAD-2E65D13DF969}" destId="{2F01AE79-D8E5-4C22-A92C-11CE7FB87DC3}" srcOrd="0" destOrd="0" presId="urn:microsoft.com/office/officeart/2005/8/layout/cycle5"/>
    <dgm:cxn modelId="{028B60E3-596D-42FB-A86F-1B705A778CC9}" type="presOf" srcId="{95F0AA8F-80A7-4152-8D7B-13284B2A7251}" destId="{CDC037FF-DC1F-4710-B811-8D59BDFA3F52}" srcOrd="0" destOrd="0" presId="urn:microsoft.com/office/officeart/2005/8/layout/cycle5"/>
    <dgm:cxn modelId="{6EE999E5-1A31-426B-904F-FB98EC912F79}" srcId="{4F6D8F15-6F57-493A-8CAD-2E65D13DF969}" destId="{6E062F0A-E375-49C4-8CE1-EF7FA8633AE1}" srcOrd="3" destOrd="0" parTransId="{07CF719F-FA7C-4B62-B984-0A8C0BEF300F}" sibTransId="{6D7781AE-7C81-4EBE-BDE4-2D0FAB9E8771}"/>
    <dgm:cxn modelId="{EA0AC1F2-37C6-4257-9BD7-74CCF485E1A3}" type="presOf" srcId="{A293F028-B66E-4726-9D88-A3A48B27A069}" destId="{1DFB5924-2843-42FF-9C21-CBD908F96C4A}" srcOrd="0" destOrd="0" presId="urn:microsoft.com/office/officeart/2005/8/layout/cycle5"/>
    <dgm:cxn modelId="{32E883F4-EEDC-4DDA-8BBF-52FDBC7EFBF8}" type="presOf" srcId="{CD38EC87-D168-4603-A82F-8B57AE7F22A0}" destId="{64B60150-3DB2-4430-ACFB-752964964EC7}" srcOrd="0" destOrd="0" presId="urn:microsoft.com/office/officeart/2005/8/layout/cycle5"/>
    <dgm:cxn modelId="{662F8E32-C09D-44E7-BF27-7843F5B41865}" type="presParOf" srcId="{2F01AE79-D8E5-4C22-A92C-11CE7FB87DC3}" destId="{CDC037FF-DC1F-4710-B811-8D59BDFA3F52}" srcOrd="0" destOrd="0" presId="urn:microsoft.com/office/officeart/2005/8/layout/cycle5"/>
    <dgm:cxn modelId="{9647E284-1198-40F6-83D7-202458A3221A}" type="presParOf" srcId="{2F01AE79-D8E5-4C22-A92C-11CE7FB87DC3}" destId="{4F088FE7-356C-4AC9-94B3-5745875EE5E4}" srcOrd="1" destOrd="0" presId="urn:microsoft.com/office/officeart/2005/8/layout/cycle5"/>
    <dgm:cxn modelId="{C7EDE45F-8651-43A1-9DC1-4D9165C25551}" type="presParOf" srcId="{2F01AE79-D8E5-4C22-A92C-11CE7FB87DC3}" destId="{64B60150-3DB2-4430-ACFB-752964964EC7}" srcOrd="2" destOrd="0" presId="urn:microsoft.com/office/officeart/2005/8/layout/cycle5"/>
    <dgm:cxn modelId="{84C38FDA-1E47-4410-92C1-AC89D439B137}" type="presParOf" srcId="{2F01AE79-D8E5-4C22-A92C-11CE7FB87DC3}" destId="{5C40BE04-F771-41B0-9C84-E631700182AD}" srcOrd="3" destOrd="0" presId="urn:microsoft.com/office/officeart/2005/8/layout/cycle5"/>
    <dgm:cxn modelId="{D876011F-05E1-427A-A0A0-E242EF5BA5CA}" type="presParOf" srcId="{2F01AE79-D8E5-4C22-A92C-11CE7FB87DC3}" destId="{5911C5E4-4D4C-417E-BEC6-7BFCEADDF45B}" srcOrd="4" destOrd="0" presId="urn:microsoft.com/office/officeart/2005/8/layout/cycle5"/>
    <dgm:cxn modelId="{3302D0DD-07E7-4DD1-810B-F621C64A41D8}" type="presParOf" srcId="{2F01AE79-D8E5-4C22-A92C-11CE7FB87DC3}" destId="{1DFB5924-2843-42FF-9C21-CBD908F96C4A}" srcOrd="5" destOrd="0" presId="urn:microsoft.com/office/officeart/2005/8/layout/cycle5"/>
    <dgm:cxn modelId="{4091AEEE-58A3-43C2-9F26-09E2E6E4BD59}" type="presParOf" srcId="{2F01AE79-D8E5-4C22-A92C-11CE7FB87DC3}" destId="{5A9AD51A-B984-4636-972B-7DD1239C6A04}" srcOrd="6" destOrd="0" presId="urn:microsoft.com/office/officeart/2005/8/layout/cycle5"/>
    <dgm:cxn modelId="{63378EDA-1AC1-4B4E-958F-A47AB04FFDB3}" type="presParOf" srcId="{2F01AE79-D8E5-4C22-A92C-11CE7FB87DC3}" destId="{E17F594D-1C53-4A26-81EA-D26EA3DCB515}" srcOrd="7" destOrd="0" presId="urn:microsoft.com/office/officeart/2005/8/layout/cycle5"/>
    <dgm:cxn modelId="{32319F94-F032-49E2-BEF2-F6989D97F05C}" type="presParOf" srcId="{2F01AE79-D8E5-4C22-A92C-11CE7FB87DC3}" destId="{03412EA8-C869-4A4F-8B03-1526A07AD892}" srcOrd="8" destOrd="0" presId="urn:microsoft.com/office/officeart/2005/8/layout/cycle5"/>
    <dgm:cxn modelId="{52659561-1120-4BAE-B09D-62018AF73696}" type="presParOf" srcId="{2F01AE79-D8E5-4C22-A92C-11CE7FB87DC3}" destId="{AE1382BF-5753-4AD3-A8FA-87159F79CA34}" srcOrd="9" destOrd="0" presId="urn:microsoft.com/office/officeart/2005/8/layout/cycle5"/>
    <dgm:cxn modelId="{A5F7647B-4781-4C9D-A819-489E0AD8D9DA}" type="presParOf" srcId="{2F01AE79-D8E5-4C22-A92C-11CE7FB87DC3}" destId="{3E842531-698F-44C4-A27F-72DA4B132734}" srcOrd="10" destOrd="0" presId="urn:microsoft.com/office/officeart/2005/8/layout/cycle5"/>
    <dgm:cxn modelId="{4099B72E-9EBB-47DB-9F80-20D024E9872F}" type="presParOf" srcId="{2F01AE79-D8E5-4C22-A92C-11CE7FB87DC3}" destId="{3019B19D-3EF7-4F7E-A597-6B6F20628B97}"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90C239-5065-44E5-99EB-40D3D3D585F0}" type="doc">
      <dgm:prSet loTypeId="urn:microsoft.com/office/officeart/2005/8/layout/hList7" loCatId="list" qsTypeId="urn:microsoft.com/office/officeart/2005/8/quickstyle/simple1" qsCatId="simple" csTypeId="urn:microsoft.com/office/officeart/2005/8/colors/colorful1" csCatId="colorful" phldr="1"/>
      <dgm:spPr/>
    </dgm:pt>
    <dgm:pt modelId="{62CD4FA7-4C49-45EF-A91D-7F2C4AE7E8B4}">
      <dgm:prSet phldrT="[Text]"/>
      <dgm:spPr/>
      <dgm:t>
        <a:bodyPr/>
        <a:lstStyle/>
        <a:p>
          <a:r>
            <a:rPr lang="en-US" dirty="0"/>
            <a:t>Disability Social Enterprise</a:t>
          </a:r>
          <a:endParaRPr lang="en-AU" dirty="0"/>
        </a:p>
      </dgm:t>
    </dgm:pt>
    <dgm:pt modelId="{A6C8A1C9-5A02-468D-8F33-508854277244}" type="parTrans" cxnId="{1B7DA0E2-1682-4F91-939C-367023500108}">
      <dgm:prSet/>
      <dgm:spPr/>
      <dgm:t>
        <a:bodyPr/>
        <a:lstStyle/>
        <a:p>
          <a:endParaRPr lang="en-AU"/>
        </a:p>
      </dgm:t>
    </dgm:pt>
    <dgm:pt modelId="{A360E399-8861-4021-B44E-84164C5C19B3}" type="sibTrans" cxnId="{1B7DA0E2-1682-4F91-939C-367023500108}">
      <dgm:prSet/>
      <dgm:spPr/>
      <dgm:t>
        <a:bodyPr/>
        <a:lstStyle/>
        <a:p>
          <a:endParaRPr lang="en-AU"/>
        </a:p>
      </dgm:t>
    </dgm:pt>
    <dgm:pt modelId="{7BDB5304-6454-48FD-828A-11DCB9B20FAB}">
      <dgm:prSet phldrT="[Text]"/>
      <dgm:spPr/>
      <dgm:t>
        <a:bodyPr/>
        <a:lstStyle/>
        <a:p>
          <a:r>
            <a:rPr lang="en-US" dirty="0"/>
            <a:t>Supported Hosted Employment</a:t>
          </a:r>
          <a:endParaRPr lang="en-AU" dirty="0"/>
        </a:p>
      </dgm:t>
    </dgm:pt>
    <dgm:pt modelId="{DAE77B95-244F-439D-A9ED-98F412E001BC}" type="parTrans" cxnId="{680B7FC5-525D-4C11-BC27-D1CD3360CBB1}">
      <dgm:prSet/>
      <dgm:spPr/>
      <dgm:t>
        <a:bodyPr/>
        <a:lstStyle/>
        <a:p>
          <a:endParaRPr lang="en-AU"/>
        </a:p>
      </dgm:t>
    </dgm:pt>
    <dgm:pt modelId="{0EFB5A25-14ED-4498-97A5-4C4BDAA5192E}" type="sibTrans" cxnId="{680B7FC5-525D-4C11-BC27-D1CD3360CBB1}">
      <dgm:prSet/>
      <dgm:spPr/>
      <dgm:t>
        <a:bodyPr/>
        <a:lstStyle/>
        <a:p>
          <a:endParaRPr lang="en-AU"/>
        </a:p>
      </dgm:t>
    </dgm:pt>
    <dgm:pt modelId="{AB86B7EE-1C79-4AB2-9B57-E1592D227A4F}">
      <dgm:prSet phldrT="[Text]"/>
      <dgm:spPr/>
      <dgm:t>
        <a:bodyPr/>
        <a:lstStyle/>
        <a:p>
          <a:r>
            <a:rPr lang="en-US" dirty="0"/>
            <a:t>Supported Independent Employment</a:t>
          </a:r>
          <a:endParaRPr lang="en-AU" dirty="0"/>
        </a:p>
      </dgm:t>
    </dgm:pt>
    <dgm:pt modelId="{A1D64E8B-54AA-4A50-AAA9-C53E2E801638}" type="parTrans" cxnId="{DDFFCB2B-AB7C-4592-9E2F-FF453FBDD4F7}">
      <dgm:prSet/>
      <dgm:spPr/>
      <dgm:t>
        <a:bodyPr/>
        <a:lstStyle/>
        <a:p>
          <a:endParaRPr lang="en-AU"/>
        </a:p>
      </dgm:t>
    </dgm:pt>
    <dgm:pt modelId="{712ACF13-D97B-437A-BC1F-AB06B7123991}" type="sibTrans" cxnId="{DDFFCB2B-AB7C-4592-9E2F-FF453FBDD4F7}">
      <dgm:prSet/>
      <dgm:spPr/>
      <dgm:t>
        <a:bodyPr/>
        <a:lstStyle/>
        <a:p>
          <a:endParaRPr lang="en-AU"/>
        </a:p>
      </dgm:t>
    </dgm:pt>
    <dgm:pt modelId="{018D1573-AD0E-463D-8F08-7D34F338D2B8}">
      <dgm:prSet phldrT="[Text]"/>
      <dgm:spPr/>
      <dgm:t>
        <a:bodyPr/>
        <a:lstStyle/>
        <a:p>
          <a:r>
            <a:rPr lang="en-US" dirty="0"/>
            <a:t>Mainstream Employment</a:t>
          </a:r>
          <a:endParaRPr lang="en-AU" dirty="0"/>
        </a:p>
      </dgm:t>
    </dgm:pt>
    <dgm:pt modelId="{720AE169-2DC2-4121-A5FE-BF432ADF893D}" type="parTrans" cxnId="{5620C570-82EA-44A5-B8BE-35F3B62FDBAB}">
      <dgm:prSet/>
      <dgm:spPr/>
      <dgm:t>
        <a:bodyPr/>
        <a:lstStyle/>
        <a:p>
          <a:endParaRPr lang="en-AU"/>
        </a:p>
      </dgm:t>
    </dgm:pt>
    <dgm:pt modelId="{36CEE825-C75E-4635-92E4-28EFC8CFC235}" type="sibTrans" cxnId="{5620C570-82EA-44A5-B8BE-35F3B62FDBAB}">
      <dgm:prSet/>
      <dgm:spPr/>
      <dgm:t>
        <a:bodyPr/>
        <a:lstStyle/>
        <a:p>
          <a:endParaRPr lang="en-AU"/>
        </a:p>
      </dgm:t>
    </dgm:pt>
    <dgm:pt modelId="{0DB2CA7A-EE8E-453B-A368-BDA3232CB170}" type="pres">
      <dgm:prSet presAssocID="{EE90C239-5065-44E5-99EB-40D3D3D585F0}" presName="Name0" presStyleCnt="0">
        <dgm:presLayoutVars>
          <dgm:dir/>
          <dgm:resizeHandles val="exact"/>
        </dgm:presLayoutVars>
      </dgm:prSet>
      <dgm:spPr/>
    </dgm:pt>
    <dgm:pt modelId="{3ED56EBD-172D-430D-A432-ACE0A79E3316}" type="pres">
      <dgm:prSet presAssocID="{EE90C239-5065-44E5-99EB-40D3D3D585F0}" presName="fgShape" presStyleLbl="fgShp" presStyleIdx="0" presStyleCnt="1"/>
      <dgm:spPr/>
    </dgm:pt>
    <dgm:pt modelId="{42165696-DC9E-4CB8-B84E-0DBBED6C17CD}" type="pres">
      <dgm:prSet presAssocID="{EE90C239-5065-44E5-99EB-40D3D3D585F0}" presName="linComp" presStyleCnt="0"/>
      <dgm:spPr/>
    </dgm:pt>
    <dgm:pt modelId="{EACE3BF4-E202-4B75-A1CB-DBD244E3026E}" type="pres">
      <dgm:prSet presAssocID="{62CD4FA7-4C49-45EF-A91D-7F2C4AE7E8B4}" presName="compNode" presStyleCnt="0"/>
      <dgm:spPr/>
    </dgm:pt>
    <dgm:pt modelId="{1300C8FD-5294-458A-9029-168612604DF7}" type="pres">
      <dgm:prSet presAssocID="{62CD4FA7-4C49-45EF-A91D-7F2C4AE7E8B4}" presName="bkgdShape" presStyleLbl="node1" presStyleIdx="0" presStyleCnt="4"/>
      <dgm:spPr/>
    </dgm:pt>
    <dgm:pt modelId="{4C518F4C-4A8E-473D-9E8E-4329A5BC09E7}" type="pres">
      <dgm:prSet presAssocID="{62CD4FA7-4C49-45EF-A91D-7F2C4AE7E8B4}" presName="nodeTx" presStyleLbl="node1" presStyleIdx="0" presStyleCnt="4">
        <dgm:presLayoutVars>
          <dgm:bulletEnabled val="1"/>
        </dgm:presLayoutVars>
      </dgm:prSet>
      <dgm:spPr/>
    </dgm:pt>
    <dgm:pt modelId="{749EE3D6-8F6E-4703-8097-A59B43A7AD2E}" type="pres">
      <dgm:prSet presAssocID="{62CD4FA7-4C49-45EF-A91D-7F2C4AE7E8B4}" presName="invisiNode" presStyleLbl="node1" presStyleIdx="0" presStyleCnt="4"/>
      <dgm:spPr/>
    </dgm:pt>
    <dgm:pt modelId="{DD5F8DD5-46FA-4935-B318-792D4C6B5234}" type="pres">
      <dgm:prSet presAssocID="{62CD4FA7-4C49-45EF-A91D-7F2C4AE7E8B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4000" r="-14000"/>
          </a:stretch>
        </a:blipFill>
      </dgm:spPr>
      <dgm:extLst>
        <a:ext uri="{E40237B7-FDA0-4F09-8148-C483321AD2D9}">
          <dgm14:cNvPr xmlns:dgm14="http://schemas.microsoft.com/office/drawing/2010/diagram" id="0" name="" descr="Factory with solid fill"/>
        </a:ext>
      </dgm:extLst>
    </dgm:pt>
    <dgm:pt modelId="{A8F3C32F-64A4-4FC1-B79A-C4650ED58AF0}" type="pres">
      <dgm:prSet presAssocID="{A360E399-8861-4021-B44E-84164C5C19B3}" presName="sibTrans" presStyleLbl="sibTrans2D1" presStyleIdx="0" presStyleCnt="0"/>
      <dgm:spPr/>
    </dgm:pt>
    <dgm:pt modelId="{519F4E3E-53C9-4A39-AAD2-C28AF4A3BB2C}" type="pres">
      <dgm:prSet presAssocID="{7BDB5304-6454-48FD-828A-11DCB9B20FAB}" presName="compNode" presStyleCnt="0"/>
      <dgm:spPr/>
    </dgm:pt>
    <dgm:pt modelId="{29D86D70-015D-4DBF-B526-2C671CDBB888}" type="pres">
      <dgm:prSet presAssocID="{7BDB5304-6454-48FD-828A-11DCB9B20FAB}" presName="bkgdShape" presStyleLbl="node1" presStyleIdx="1" presStyleCnt="4"/>
      <dgm:spPr/>
    </dgm:pt>
    <dgm:pt modelId="{53ED3D84-B908-4EAF-BBAA-2A208B8FD228}" type="pres">
      <dgm:prSet presAssocID="{7BDB5304-6454-48FD-828A-11DCB9B20FAB}" presName="nodeTx" presStyleLbl="node1" presStyleIdx="1" presStyleCnt="4">
        <dgm:presLayoutVars>
          <dgm:bulletEnabled val="1"/>
        </dgm:presLayoutVars>
      </dgm:prSet>
      <dgm:spPr/>
    </dgm:pt>
    <dgm:pt modelId="{E8606F3E-957B-4CB2-9AD4-9CA00A93AE5F}" type="pres">
      <dgm:prSet presAssocID="{7BDB5304-6454-48FD-828A-11DCB9B20FAB}" presName="invisiNode" presStyleLbl="node1" presStyleIdx="1" presStyleCnt="4"/>
      <dgm:spPr/>
    </dgm:pt>
    <dgm:pt modelId="{77924813-84CC-41F7-8C37-3999A27FBAD1}" type="pres">
      <dgm:prSet presAssocID="{7BDB5304-6454-48FD-828A-11DCB9B20FA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4000" r="-14000"/>
          </a:stretch>
        </a:blipFill>
      </dgm:spPr>
      <dgm:extLst>
        <a:ext uri="{E40237B7-FDA0-4F09-8148-C483321AD2D9}">
          <dgm14:cNvPr xmlns:dgm14="http://schemas.microsoft.com/office/drawing/2010/diagram" id="0" name="" descr="Open hand with solid fill"/>
        </a:ext>
      </dgm:extLst>
    </dgm:pt>
    <dgm:pt modelId="{CBCABC31-AEE4-4407-8D64-D6AB4FD2628F}" type="pres">
      <dgm:prSet presAssocID="{0EFB5A25-14ED-4498-97A5-4C4BDAA5192E}" presName="sibTrans" presStyleLbl="sibTrans2D1" presStyleIdx="0" presStyleCnt="0"/>
      <dgm:spPr/>
    </dgm:pt>
    <dgm:pt modelId="{C1832C29-6B29-401D-9CFF-2A587D6074AC}" type="pres">
      <dgm:prSet presAssocID="{AB86B7EE-1C79-4AB2-9B57-E1592D227A4F}" presName="compNode" presStyleCnt="0"/>
      <dgm:spPr/>
    </dgm:pt>
    <dgm:pt modelId="{0324B60F-BF86-484E-80C1-4FD1AD7F811C}" type="pres">
      <dgm:prSet presAssocID="{AB86B7EE-1C79-4AB2-9B57-E1592D227A4F}" presName="bkgdShape" presStyleLbl="node1" presStyleIdx="2" presStyleCnt="4"/>
      <dgm:spPr/>
    </dgm:pt>
    <dgm:pt modelId="{199DD842-8224-41EC-8500-0314A4F85E1E}" type="pres">
      <dgm:prSet presAssocID="{AB86B7EE-1C79-4AB2-9B57-E1592D227A4F}" presName="nodeTx" presStyleLbl="node1" presStyleIdx="2" presStyleCnt="4">
        <dgm:presLayoutVars>
          <dgm:bulletEnabled val="1"/>
        </dgm:presLayoutVars>
      </dgm:prSet>
      <dgm:spPr/>
    </dgm:pt>
    <dgm:pt modelId="{A9889902-89DE-4052-944F-F65C73E3AA59}" type="pres">
      <dgm:prSet presAssocID="{AB86B7EE-1C79-4AB2-9B57-E1592D227A4F}" presName="invisiNode" presStyleLbl="node1" presStyleIdx="2" presStyleCnt="4"/>
      <dgm:spPr/>
    </dgm:pt>
    <dgm:pt modelId="{E56F7E0F-FD22-4474-B832-B274ACBF4483}" type="pres">
      <dgm:prSet presAssocID="{AB86B7EE-1C79-4AB2-9B57-E1592D227A4F}"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4000" r="-14000"/>
          </a:stretch>
        </a:blipFill>
      </dgm:spPr>
      <dgm:extLst>
        <a:ext uri="{E40237B7-FDA0-4F09-8148-C483321AD2D9}">
          <dgm14:cNvPr xmlns:dgm14="http://schemas.microsoft.com/office/drawing/2010/diagram" id="0" name="" descr="Address Book with solid fill"/>
        </a:ext>
      </dgm:extLst>
    </dgm:pt>
    <dgm:pt modelId="{8E43290B-692A-45CD-83AE-46C4D0BEE6BD}" type="pres">
      <dgm:prSet presAssocID="{712ACF13-D97B-437A-BC1F-AB06B7123991}" presName="sibTrans" presStyleLbl="sibTrans2D1" presStyleIdx="0" presStyleCnt="0"/>
      <dgm:spPr/>
    </dgm:pt>
    <dgm:pt modelId="{BC26529F-B0DD-40E8-B084-FF7997C04B83}" type="pres">
      <dgm:prSet presAssocID="{018D1573-AD0E-463D-8F08-7D34F338D2B8}" presName="compNode" presStyleCnt="0"/>
      <dgm:spPr/>
    </dgm:pt>
    <dgm:pt modelId="{9BD1CCF5-0338-4C3B-AE60-1B69D6FE87A7}" type="pres">
      <dgm:prSet presAssocID="{018D1573-AD0E-463D-8F08-7D34F338D2B8}" presName="bkgdShape" presStyleLbl="node1" presStyleIdx="3" presStyleCnt="4"/>
      <dgm:spPr/>
    </dgm:pt>
    <dgm:pt modelId="{5BBC231B-4A4B-46FC-8977-36FD2F887275}" type="pres">
      <dgm:prSet presAssocID="{018D1573-AD0E-463D-8F08-7D34F338D2B8}" presName="nodeTx" presStyleLbl="node1" presStyleIdx="3" presStyleCnt="4">
        <dgm:presLayoutVars>
          <dgm:bulletEnabled val="1"/>
        </dgm:presLayoutVars>
      </dgm:prSet>
      <dgm:spPr/>
    </dgm:pt>
    <dgm:pt modelId="{456199FC-9387-4AE6-B200-33F121A00EBD}" type="pres">
      <dgm:prSet presAssocID="{018D1573-AD0E-463D-8F08-7D34F338D2B8}" presName="invisiNode" presStyleLbl="node1" presStyleIdx="3" presStyleCnt="4"/>
      <dgm:spPr/>
    </dgm:pt>
    <dgm:pt modelId="{C239FA17-C0E5-466F-A701-D09248E92220}" type="pres">
      <dgm:prSet presAssocID="{018D1573-AD0E-463D-8F08-7D34F338D2B8}"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ity with solid fill"/>
        </a:ext>
      </dgm:extLst>
    </dgm:pt>
  </dgm:ptLst>
  <dgm:cxnLst>
    <dgm:cxn modelId="{7FA3BD0C-831F-4C4B-8315-FC3BCFB04FAC}" type="presOf" srcId="{0EFB5A25-14ED-4498-97A5-4C4BDAA5192E}" destId="{CBCABC31-AEE4-4407-8D64-D6AB4FD2628F}" srcOrd="0" destOrd="0" presId="urn:microsoft.com/office/officeart/2005/8/layout/hList7"/>
    <dgm:cxn modelId="{8E83DF23-28C9-4AD6-B6B9-B3A194471203}" type="presOf" srcId="{62CD4FA7-4C49-45EF-A91D-7F2C4AE7E8B4}" destId="{4C518F4C-4A8E-473D-9E8E-4329A5BC09E7}" srcOrd="1" destOrd="0" presId="urn:microsoft.com/office/officeart/2005/8/layout/hList7"/>
    <dgm:cxn modelId="{DDFFCB2B-AB7C-4592-9E2F-FF453FBDD4F7}" srcId="{EE90C239-5065-44E5-99EB-40D3D3D585F0}" destId="{AB86B7EE-1C79-4AB2-9B57-E1592D227A4F}" srcOrd="2" destOrd="0" parTransId="{A1D64E8B-54AA-4A50-AAA9-C53E2E801638}" sibTransId="{712ACF13-D97B-437A-BC1F-AB06B7123991}"/>
    <dgm:cxn modelId="{CF954B3E-0C3F-498C-BEBD-4B099B382B40}" type="presOf" srcId="{7BDB5304-6454-48FD-828A-11DCB9B20FAB}" destId="{53ED3D84-B908-4EAF-BBAA-2A208B8FD228}" srcOrd="1" destOrd="0" presId="urn:microsoft.com/office/officeart/2005/8/layout/hList7"/>
    <dgm:cxn modelId="{D1BCFC65-A1B9-4F4F-A82E-61D63D7790F6}" type="presOf" srcId="{712ACF13-D97B-437A-BC1F-AB06B7123991}" destId="{8E43290B-692A-45CD-83AE-46C4D0BEE6BD}" srcOrd="0" destOrd="0" presId="urn:microsoft.com/office/officeart/2005/8/layout/hList7"/>
    <dgm:cxn modelId="{5620C570-82EA-44A5-B8BE-35F3B62FDBAB}" srcId="{EE90C239-5065-44E5-99EB-40D3D3D585F0}" destId="{018D1573-AD0E-463D-8F08-7D34F338D2B8}" srcOrd="3" destOrd="0" parTransId="{720AE169-2DC2-4121-A5FE-BF432ADF893D}" sibTransId="{36CEE825-C75E-4635-92E4-28EFC8CFC235}"/>
    <dgm:cxn modelId="{93252383-3A96-4026-8A45-7FCE827F87E6}" type="presOf" srcId="{A360E399-8861-4021-B44E-84164C5C19B3}" destId="{A8F3C32F-64A4-4FC1-B79A-C4650ED58AF0}" srcOrd="0" destOrd="0" presId="urn:microsoft.com/office/officeart/2005/8/layout/hList7"/>
    <dgm:cxn modelId="{FB066B93-BDE4-4C78-8400-7635157217F0}" type="presOf" srcId="{7BDB5304-6454-48FD-828A-11DCB9B20FAB}" destId="{29D86D70-015D-4DBF-B526-2C671CDBB888}" srcOrd="0" destOrd="0" presId="urn:microsoft.com/office/officeart/2005/8/layout/hList7"/>
    <dgm:cxn modelId="{580D16A7-858A-44BD-A428-05D58A33694E}" type="presOf" srcId="{018D1573-AD0E-463D-8F08-7D34F338D2B8}" destId="{9BD1CCF5-0338-4C3B-AE60-1B69D6FE87A7}" srcOrd="0" destOrd="0" presId="urn:microsoft.com/office/officeart/2005/8/layout/hList7"/>
    <dgm:cxn modelId="{F6F3F6AB-58AD-4B4E-B0B2-CE4BCB4C6525}" type="presOf" srcId="{AB86B7EE-1C79-4AB2-9B57-E1592D227A4F}" destId="{199DD842-8224-41EC-8500-0314A4F85E1E}" srcOrd="1" destOrd="0" presId="urn:microsoft.com/office/officeart/2005/8/layout/hList7"/>
    <dgm:cxn modelId="{680B7FC5-525D-4C11-BC27-D1CD3360CBB1}" srcId="{EE90C239-5065-44E5-99EB-40D3D3D585F0}" destId="{7BDB5304-6454-48FD-828A-11DCB9B20FAB}" srcOrd="1" destOrd="0" parTransId="{DAE77B95-244F-439D-A9ED-98F412E001BC}" sibTransId="{0EFB5A25-14ED-4498-97A5-4C4BDAA5192E}"/>
    <dgm:cxn modelId="{2FC257CE-F503-49FC-AF9A-A56955504EF7}" type="presOf" srcId="{AB86B7EE-1C79-4AB2-9B57-E1592D227A4F}" destId="{0324B60F-BF86-484E-80C1-4FD1AD7F811C}" srcOrd="0" destOrd="0" presId="urn:microsoft.com/office/officeart/2005/8/layout/hList7"/>
    <dgm:cxn modelId="{5992A4E0-1F4D-45FC-A6A7-529464442846}" type="presOf" srcId="{62CD4FA7-4C49-45EF-A91D-7F2C4AE7E8B4}" destId="{1300C8FD-5294-458A-9029-168612604DF7}" srcOrd="0" destOrd="0" presId="urn:microsoft.com/office/officeart/2005/8/layout/hList7"/>
    <dgm:cxn modelId="{1B7DA0E2-1682-4F91-939C-367023500108}" srcId="{EE90C239-5065-44E5-99EB-40D3D3D585F0}" destId="{62CD4FA7-4C49-45EF-A91D-7F2C4AE7E8B4}" srcOrd="0" destOrd="0" parTransId="{A6C8A1C9-5A02-468D-8F33-508854277244}" sibTransId="{A360E399-8861-4021-B44E-84164C5C19B3}"/>
    <dgm:cxn modelId="{615386E6-01DC-4D4D-B0EA-182CA9B161D0}" type="presOf" srcId="{018D1573-AD0E-463D-8F08-7D34F338D2B8}" destId="{5BBC231B-4A4B-46FC-8977-36FD2F887275}" srcOrd="1" destOrd="0" presId="urn:microsoft.com/office/officeart/2005/8/layout/hList7"/>
    <dgm:cxn modelId="{C63675E7-40F6-411C-9918-13F556BDCEF7}" type="presOf" srcId="{EE90C239-5065-44E5-99EB-40D3D3D585F0}" destId="{0DB2CA7A-EE8E-453B-A368-BDA3232CB170}" srcOrd="0" destOrd="0" presId="urn:microsoft.com/office/officeart/2005/8/layout/hList7"/>
    <dgm:cxn modelId="{677A4218-79DF-42CE-8989-2F7819765846}" type="presParOf" srcId="{0DB2CA7A-EE8E-453B-A368-BDA3232CB170}" destId="{3ED56EBD-172D-430D-A432-ACE0A79E3316}" srcOrd="0" destOrd="0" presId="urn:microsoft.com/office/officeart/2005/8/layout/hList7"/>
    <dgm:cxn modelId="{42F11801-5082-4BFA-AB2A-43DF5342957F}" type="presParOf" srcId="{0DB2CA7A-EE8E-453B-A368-BDA3232CB170}" destId="{42165696-DC9E-4CB8-B84E-0DBBED6C17CD}" srcOrd="1" destOrd="0" presId="urn:microsoft.com/office/officeart/2005/8/layout/hList7"/>
    <dgm:cxn modelId="{3AD5CB8B-9414-4E6B-B41D-457E0CC2EB49}" type="presParOf" srcId="{42165696-DC9E-4CB8-B84E-0DBBED6C17CD}" destId="{EACE3BF4-E202-4B75-A1CB-DBD244E3026E}" srcOrd="0" destOrd="0" presId="urn:microsoft.com/office/officeart/2005/8/layout/hList7"/>
    <dgm:cxn modelId="{86C03B23-C319-486B-A4E3-47C430844133}" type="presParOf" srcId="{EACE3BF4-E202-4B75-A1CB-DBD244E3026E}" destId="{1300C8FD-5294-458A-9029-168612604DF7}" srcOrd="0" destOrd="0" presId="urn:microsoft.com/office/officeart/2005/8/layout/hList7"/>
    <dgm:cxn modelId="{7DA456E9-DAA1-47A3-A89E-985B2313F0B1}" type="presParOf" srcId="{EACE3BF4-E202-4B75-A1CB-DBD244E3026E}" destId="{4C518F4C-4A8E-473D-9E8E-4329A5BC09E7}" srcOrd="1" destOrd="0" presId="urn:microsoft.com/office/officeart/2005/8/layout/hList7"/>
    <dgm:cxn modelId="{91354203-B2F4-460E-9CFB-42A14DA7F896}" type="presParOf" srcId="{EACE3BF4-E202-4B75-A1CB-DBD244E3026E}" destId="{749EE3D6-8F6E-4703-8097-A59B43A7AD2E}" srcOrd="2" destOrd="0" presId="urn:microsoft.com/office/officeart/2005/8/layout/hList7"/>
    <dgm:cxn modelId="{92F13722-101A-4091-9130-B99011083F44}" type="presParOf" srcId="{EACE3BF4-E202-4B75-A1CB-DBD244E3026E}" destId="{DD5F8DD5-46FA-4935-B318-792D4C6B5234}" srcOrd="3" destOrd="0" presId="urn:microsoft.com/office/officeart/2005/8/layout/hList7"/>
    <dgm:cxn modelId="{5E262CAA-D813-4C68-A215-2F9054D2C060}" type="presParOf" srcId="{42165696-DC9E-4CB8-B84E-0DBBED6C17CD}" destId="{A8F3C32F-64A4-4FC1-B79A-C4650ED58AF0}" srcOrd="1" destOrd="0" presId="urn:microsoft.com/office/officeart/2005/8/layout/hList7"/>
    <dgm:cxn modelId="{862BE44D-82C3-44C9-9105-936C34378F2C}" type="presParOf" srcId="{42165696-DC9E-4CB8-B84E-0DBBED6C17CD}" destId="{519F4E3E-53C9-4A39-AAD2-C28AF4A3BB2C}" srcOrd="2" destOrd="0" presId="urn:microsoft.com/office/officeart/2005/8/layout/hList7"/>
    <dgm:cxn modelId="{DBBFEC7E-537A-4812-A450-81882EE0B07D}" type="presParOf" srcId="{519F4E3E-53C9-4A39-AAD2-C28AF4A3BB2C}" destId="{29D86D70-015D-4DBF-B526-2C671CDBB888}" srcOrd="0" destOrd="0" presId="urn:microsoft.com/office/officeart/2005/8/layout/hList7"/>
    <dgm:cxn modelId="{01A784A5-2C3E-4772-B09E-4B2E4931A3CA}" type="presParOf" srcId="{519F4E3E-53C9-4A39-AAD2-C28AF4A3BB2C}" destId="{53ED3D84-B908-4EAF-BBAA-2A208B8FD228}" srcOrd="1" destOrd="0" presId="urn:microsoft.com/office/officeart/2005/8/layout/hList7"/>
    <dgm:cxn modelId="{8D3E17C4-A99D-44A0-852B-D02654FE4D5C}" type="presParOf" srcId="{519F4E3E-53C9-4A39-AAD2-C28AF4A3BB2C}" destId="{E8606F3E-957B-4CB2-9AD4-9CA00A93AE5F}" srcOrd="2" destOrd="0" presId="urn:microsoft.com/office/officeart/2005/8/layout/hList7"/>
    <dgm:cxn modelId="{B5F38806-4249-49EC-9D13-E8A7E8123621}" type="presParOf" srcId="{519F4E3E-53C9-4A39-AAD2-C28AF4A3BB2C}" destId="{77924813-84CC-41F7-8C37-3999A27FBAD1}" srcOrd="3" destOrd="0" presId="urn:microsoft.com/office/officeart/2005/8/layout/hList7"/>
    <dgm:cxn modelId="{321F45A5-A50D-4B89-BD67-0B85CDA01875}" type="presParOf" srcId="{42165696-DC9E-4CB8-B84E-0DBBED6C17CD}" destId="{CBCABC31-AEE4-4407-8D64-D6AB4FD2628F}" srcOrd="3" destOrd="0" presId="urn:microsoft.com/office/officeart/2005/8/layout/hList7"/>
    <dgm:cxn modelId="{226A4C4F-4781-46EB-86E9-55DC189AA4CF}" type="presParOf" srcId="{42165696-DC9E-4CB8-B84E-0DBBED6C17CD}" destId="{C1832C29-6B29-401D-9CFF-2A587D6074AC}" srcOrd="4" destOrd="0" presId="urn:microsoft.com/office/officeart/2005/8/layout/hList7"/>
    <dgm:cxn modelId="{523571EE-B94D-49F0-B2CC-F6A7CFCA1538}" type="presParOf" srcId="{C1832C29-6B29-401D-9CFF-2A587D6074AC}" destId="{0324B60F-BF86-484E-80C1-4FD1AD7F811C}" srcOrd="0" destOrd="0" presId="urn:microsoft.com/office/officeart/2005/8/layout/hList7"/>
    <dgm:cxn modelId="{55EDBAA7-FC86-4C07-A060-329B819065C9}" type="presParOf" srcId="{C1832C29-6B29-401D-9CFF-2A587D6074AC}" destId="{199DD842-8224-41EC-8500-0314A4F85E1E}" srcOrd="1" destOrd="0" presId="urn:microsoft.com/office/officeart/2005/8/layout/hList7"/>
    <dgm:cxn modelId="{08748FE5-22C5-41E3-AEC1-D91D3B2D9DD9}" type="presParOf" srcId="{C1832C29-6B29-401D-9CFF-2A587D6074AC}" destId="{A9889902-89DE-4052-944F-F65C73E3AA59}" srcOrd="2" destOrd="0" presId="urn:microsoft.com/office/officeart/2005/8/layout/hList7"/>
    <dgm:cxn modelId="{60E08EAC-5749-4C45-8965-AA1BA738A2C5}" type="presParOf" srcId="{C1832C29-6B29-401D-9CFF-2A587D6074AC}" destId="{E56F7E0F-FD22-4474-B832-B274ACBF4483}" srcOrd="3" destOrd="0" presId="urn:microsoft.com/office/officeart/2005/8/layout/hList7"/>
    <dgm:cxn modelId="{F29C79AA-F594-4320-A024-27A0F98870AD}" type="presParOf" srcId="{42165696-DC9E-4CB8-B84E-0DBBED6C17CD}" destId="{8E43290B-692A-45CD-83AE-46C4D0BEE6BD}" srcOrd="5" destOrd="0" presId="urn:microsoft.com/office/officeart/2005/8/layout/hList7"/>
    <dgm:cxn modelId="{C1C4EF38-C092-4F72-9674-A94926350D6F}" type="presParOf" srcId="{42165696-DC9E-4CB8-B84E-0DBBED6C17CD}" destId="{BC26529F-B0DD-40E8-B084-FF7997C04B83}" srcOrd="6" destOrd="0" presId="urn:microsoft.com/office/officeart/2005/8/layout/hList7"/>
    <dgm:cxn modelId="{3628D9CE-44C4-4327-A3C3-25E1D7BF59F2}" type="presParOf" srcId="{BC26529F-B0DD-40E8-B084-FF7997C04B83}" destId="{9BD1CCF5-0338-4C3B-AE60-1B69D6FE87A7}" srcOrd="0" destOrd="0" presId="urn:microsoft.com/office/officeart/2005/8/layout/hList7"/>
    <dgm:cxn modelId="{19B84801-577A-4760-8CA6-4119230F414A}" type="presParOf" srcId="{BC26529F-B0DD-40E8-B084-FF7997C04B83}" destId="{5BBC231B-4A4B-46FC-8977-36FD2F887275}" srcOrd="1" destOrd="0" presId="urn:microsoft.com/office/officeart/2005/8/layout/hList7"/>
    <dgm:cxn modelId="{01400E23-6E03-4163-9ED9-B81ECA1BF926}" type="presParOf" srcId="{BC26529F-B0DD-40E8-B084-FF7997C04B83}" destId="{456199FC-9387-4AE6-B200-33F121A00EBD}" srcOrd="2" destOrd="0" presId="urn:microsoft.com/office/officeart/2005/8/layout/hList7"/>
    <dgm:cxn modelId="{8ED8AE93-0D0D-436E-891C-8AA6E17FBEE3}" type="presParOf" srcId="{BC26529F-B0DD-40E8-B084-FF7997C04B83}" destId="{C239FA17-C0E5-466F-A701-D09248E922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58B7F-2C33-423F-8167-8A312266CB3A}">
      <dsp:nvSpPr>
        <dsp:cNvPr id="0" name=""/>
        <dsp:cNvSpPr/>
      </dsp:nvSpPr>
      <dsp:spPr>
        <a:xfrm>
          <a:off x="0" y="0"/>
          <a:ext cx="11315700"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7F5B8-E7F7-4941-85F3-B2EA589E80EE}">
      <dsp:nvSpPr>
        <dsp:cNvPr id="0" name=""/>
        <dsp:cNvSpPr/>
      </dsp:nvSpPr>
      <dsp:spPr>
        <a:xfrm>
          <a:off x="0" y="0"/>
          <a:ext cx="1564749" cy="383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rgbClr val="EC7623"/>
              </a:solidFill>
              <a:latin typeface="Arial" panose="020B0604020202020204"/>
              <a:ea typeface="+mn-ea"/>
              <a:cs typeface="+mn-cs"/>
            </a:rPr>
            <a:t>What’s good…</a:t>
          </a:r>
          <a:endParaRPr lang="en-AU" sz="3000" b="1" kern="1200" dirty="0">
            <a:solidFill>
              <a:srgbClr val="EC7623"/>
            </a:solidFill>
            <a:latin typeface="Arial" panose="020B0604020202020204"/>
            <a:ea typeface="+mn-ea"/>
            <a:cs typeface="+mn-cs"/>
          </a:endParaRPr>
        </a:p>
      </dsp:txBody>
      <dsp:txXfrm>
        <a:off x="0" y="0"/>
        <a:ext cx="1564749" cy="3833283"/>
      </dsp:txXfrm>
    </dsp:sp>
    <dsp:sp modelId="{BC231E2C-7E03-4287-874D-CCE2EE44B689}">
      <dsp:nvSpPr>
        <dsp:cNvPr id="0" name=""/>
        <dsp:cNvSpPr/>
      </dsp:nvSpPr>
      <dsp:spPr>
        <a:xfrm>
          <a:off x="1682105" y="36124"/>
          <a:ext cx="9626100" cy="72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latin typeface="+mn-lt"/>
            </a:rPr>
            <a:t>The overall Engagement result has increased 2-points from October to 65%</a:t>
          </a:r>
          <a:endParaRPr lang="en-AU" sz="2100" b="0" kern="1200" dirty="0"/>
        </a:p>
      </dsp:txBody>
      <dsp:txXfrm>
        <a:off x="1682105" y="36124"/>
        <a:ext cx="9626100" cy="722484"/>
      </dsp:txXfrm>
    </dsp:sp>
    <dsp:sp modelId="{7670BB39-76D2-4031-AC65-678BEB15EFD8}">
      <dsp:nvSpPr>
        <dsp:cNvPr id="0" name=""/>
        <dsp:cNvSpPr/>
      </dsp:nvSpPr>
      <dsp:spPr>
        <a:xfrm>
          <a:off x="1564749" y="758608"/>
          <a:ext cx="62589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C46DAE-9E8B-4700-A8E5-6D6DC656D23A}">
      <dsp:nvSpPr>
        <dsp:cNvPr id="0" name=""/>
        <dsp:cNvSpPr/>
      </dsp:nvSpPr>
      <dsp:spPr>
        <a:xfrm>
          <a:off x="1682105" y="794732"/>
          <a:ext cx="6141640" cy="72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We’re proud to work here – 79% (+3)</a:t>
          </a:r>
        </a:p>
      </dsp:txBody>
      <dsp:txXfrm>
        <a:off x="1682105" y="794732"/>
        <a:ext cx="6141640" cy="722484"/>
      </dsp:txXfrm>
    </dsp:sp>
    <dsp:sp modelId="{7E562289-77A1-43D8-9F4F-E0079A2B2CA6}">
      <dsp:nvSpPr>
        <dsp:cNvPr id="0" name=""/>
        <dsp:cNvSpPr/>
      </dsp:nvSpPr>
      <dsp:spPr>
        <a:xfrm>
          <a:off x="1564749" y="1517216"/>
          <a:ext cx="62589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2B433-0B8D-4BF3-A4B4-F13F14FFA3B5}">
      <dsp:nvSpPr>
        <dsp:cNvPr id="0" name=""/>
        <dsp:cNvSpPr/>
      </dsp:nvSpPr>
      <dsp:spPr>
        <a:xfrm>
          <a:off x="1682105" y="1553340"/>
          <a:ext cx="6141640" cy="72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Our managers are great role models – 75% (-)</a:t>
          </a:r>
        </a:p>
      </dsp:txBody>
      <dsp:txXfrm>
        <a:off x="1682105" y="1553340"/>
        <a:ext cx="6141640" cy="722484"/>
      </dsp:txXfrm>
    </dsp:sp>
    <dsp:sp modelId="{B28D8764-82D7-485D-978C-5B5A25526AC4}">
      <dsp:nvSpPr>
        <dsp:cNvPr id="0" name=""/>
        <dsp:cNvSpPr/>
      </dsp:nvSpPr>
      <dsp:spPr>
        <a:xfrm>
          <a:off x="1564749" y="2275824"/>
          <a:ext cx="62589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D7B3BE-C359-4FFB-8D65-5EB52E6C0FDA}">
      <dsp:nvSpPr>
        <dsp:cNvPr id="0" name=""/>
        <dsp:cNvSpPr/>
      </dsp:nvSpPr>
      <dsp:spPr>
        <a:xfrm>
          <a:off x="1682105" y="2311948"/>
          <a:ext cx="8860913" cy="72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We’d recommend our </a:t>
          </a:r>
          <a:r>
            <a:rPr lang="en-US" sz="2100" b="0" kern="1200" dirty="0" err="1"/>
            <a:t>organisation</a:t>
          </a:r>
          <a:r>
            <a:rPr lang="en-US" sz="2100" b="0" kern="1200" dirty="0"/>
            <a:t> as a great place to work – 72% (+3)</a:t>
          </a:r>
        </a:p>
      </dsp:txBody>
      <dsp:txXfrm>
        <a:off x="1682105" y="2311948"/>
        <a:ext cx="8860913" cy="722484"/>
      </dsp:txXfrm>
    </dsp:sp>
    <dsp:sp modelId="{CA85DA5C-659A-4CD7-A3D2-CAC69C8346A6}">
      <dsp:nvSpPr>
        <dsp:cNvPr id="0" name=""/>
        <dsp:cNvSpPr/>
      </dsp:nvSpPr>
      <dsp:spPr>
        <a:xfrm>
          <a:off x="1564749" y="3034432"/>
          <a:ext cx="62589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D0745-D751-41B3-9A2D-5019B781185B}">
      <dsp:nvSpPr>
        <dsp:cNvPr id="0" name=""/>
        <dsp:cNvSpPr/>
      </dsp:nvSpPr>
      <dsp:spPr>
        <a:xfrm>
          <a:off x="1682105" y="3070557"/>
          <a:ext cx="9498476" cy="72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Our </a:t>
          </a:r>
          <a:r>
            <a:rPr lang="en-US" sz="2100" b="0" kern="1200" dirty="0" err="1"/>
            <a:t>organisation</a:t>
          </a:r>
          <a:r>
            <a:rPr lang="en-US" sz="2100" b="0" kern="1200" dirty="0"/>
            <a:t> really allows us to make a positive difference – 70% (+4)</a:t>
          </a:r>
        </a:p>
      </dsp:txBody>
      <dsp:txXfrm>
        <a:off x="1682105" y="3070557"/>
        <a:ext cx="9498476" cy="722484"/>
      </dsp:txXfrm>
    </dsp:sp>
    <dsp:sp modelId="{0CFB7884-BABC-402F-8859-4F0AD52E64C0}">
      <dsp:nvSpPr>
        <dsp:cNvPr id="0" name=""/>
        <dsp:cNvSpPr/>
      </dsp:nvSpPr>
      <dsp:spPr>
        <a:xfrm>
          <a:off x="1564749" y="3793041"/>
          <a:ext cx="62589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58B7F-2C33-423F-8167-8A312266CB3A}">
      <dsp:nvSpPr>
        <dsp:cNvPr id="0" name=""/>
        <dsp:cNvSpPr/>
      </dsp:nvSpPr>
      <dsp:spPr>
        <a:xfrm>
          <a:off x="0" y="0"/>
          <a:ext cx="104299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7F5B8-E7F7-4941-85F3-B2EA589E80EE}">
      <dsp:nvSpPr>
        <dsp:cNvPr id="0" name=""/>
        <dsp:cNvSpPr/>
      </dsp:nvSpPr>
      <dsp:spPr>
        <a:xfrm>
          <a:off x="0" y="0"/>
          <a:ext cx="3283761" cy="3415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rgbClr val="EC7623"/>
              </a:solidFill>
              <a:latin typeface="+mn-lt"/>
            </a:rPr>
            <a:t>What’s </a:t>
          </a:r>
          <a:br>
            <a:rPr lang="en-US" sz="3000" b="1" kern="1200" dirty="0">
              <a:solidFill>
                <a:srgbClr val="EC7623"/>
              </a:solidFill>
              <a:latin typeface="+mn-lt"/>
            </a:rPr>
          </a:br>
          <a:r>
            <a:rPr lang="en-US" sz="3000" b="1" kern="1200" dirty="0">
              <a:solidFill>
                <a:srgbClr val="EC7623"/>
              </a:solidFill>
              <a:latin typeface="+mn-lt"/>
            </a:rPr>
            <a:t>not so good</a:t>
          </a:r>
          <a:br>
            <a:rPr lang="en-US" sz="3000" b="1" kern="1200" dirty="0">
              <a:solidFill>
                <a:srgbClr val="EC7623"/>
              </a:solidFill>
              <a:latin typeface="+mn-lt"/>
            </a:rPr>
          </a:br>
          <a:r>
            <a:rPr lang="en-US" sz="3000" b="1" kern="1200" dirty="0">
              <a:solidFill>
                <a:srgbClr val="EC7623"/>
              </a:solidFill>
              <a:latin typeface="+mn-lt"/>
            </a:rPr>
            <a:t>but improving…</a:t>
          </a:r>
          <a:endParaRPr lang="en-AU" sz="3000" kern="1200" dirty="0">
            <a:solidFill>
              <a:srgbClr val="EC7623"/>
            </a:solidFill>
          </a:endParaRPr>
        </a:p>
      </dsp:txBody>
      <dsp:txXfrm>
        <a:off x="0" y="0"/>
        <a:ext cx="3283761" cy="3415051"/>
      </dsp:txXfrm>
    </dsp:sp>
    <dsp:sp modelId="{BC231E2C-7E03-4287-874D-CCE2EE44B689}">
      <dsp:nvSpPr>
        <dsp:cNvPr id="0" name=""/>
        <dsp:cNvSpPr/>
      </dsp:nvSpPr>
      <dsp:spPr>
        <a:xfrm>
          <a:off x="3417598" y="40145"/>
          <a:ext cx="7004152" cy="802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kern="1200" dirty="0">
              <a:solidFill>
                <a:schemeClr val="tx1"/>
              </a:solidFill>
              <a:latin typeface="+mn-lt"/>
            </a:rPr>
            <a:t>Our company values match our culture – 67% (+8)</a:t>
          </a:r>
          <a:endParaRPr lang="en-AU" sz="2300" b="0" kern="1200" dirty="0">
            <a:solidFill>
              <a:schemeClr val="tx1"/>
            </a:solidFill>
          </a:endParaRPr>
        </a:p>
      </dsp:txBody>
      <dsp:txXfrm>
        <a:off x="3417598" y="40145"/>
        <a:ext cx="7004152" cy="802903"/>
      </dsp:txXfrm>
    </dsp:sp>
    <dsp:sp modelId="{7670BB39-76D2-4031-AC65-678BEB15EFD8}">
      <dsp:nvSpPr>
        <dsp:cNvPr id="0" name=""/>
        <dsp:cNvSpPr/>
      </dsp:nvSpPr>
      <dsp:spPr>
        <a:xfrm>
          <a:off x="3283761" y="843049"/>
          <a:ext cx="71379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C46DAE-9E8B-4700-A8E5-6D6DC656D23A}">
      <dsp:nvSpPr>
        <dsp:cNvPr id="0" name=""/>
        <dsp:cNvSpPr/>
      </dsp:nvSpPr>
      <dsp:spPr>
        <a:xfrm>
          <a:off x="3417598" y="883194"/>
          <a:ext cx="7004152" cy="802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kern="1200" dirty="0">
              <a:solidFill>
                <a:schemeClr val="tx1"/>
              </a:solidFill>
            </a:rPr>
            <a:t>Our leaders have communicated a vision that motives us – 59% (+3)</a:t>
          </a:r>
        </a:p>
      </dsp:txBody>
      <dsp:txXfrm>
        <a:off x="3417598" y="883194"/>
        <a:ext cx="7004152" cy="802903"/>
      </dsp:txXfrm>
    </dsp:sp>
    <dsp:sp modelId="{7E562289-77A1-43D8-9F4F-E0079A2B2CA6}">
      <dsp:nvSpPr>
        <dsp:cNvPr id="0" name=""/>
        <dsp:cNvSpPr/>
      </dsp:nvSpPr>
      <dsp:spPr>
        <a:xfrm>
          <a:off x="3283761" y="1686098"/>
          <a:ext cx="71379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D7B3BE-C359-4FFB-8D65-5EB52E6C0FDA}">
      <dsp:nvSpPr>
        <dsp:cNvPr id="0" name=""/>
        <dsp:cNvSpPr/>
      </dsp:nvSpPr>
      <dsp:spPr>
        <a:xfrm>
          <a:off x="3417598" y="1726243"/>
          <a:ext cx="7004152" cy="802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kern="1200" dirty="0">
              <a:solidFill>
                <a:schemeClr val="tx1"/>
              </a:solidFill>
            </a:rPr>
            <a:t>Our senior leaders demonstrate that people are important to our company success – 57% (+4)</a:t>
          </a:r>
        </a:p>
      </dsp:txBody>
      <dsp:txXfrm>
        <a:off x="3417598" y="1726243"/>
        <a:ext cx="7004152" cy="802903"/>
      </dsp:txXfrm>
    </dsp:sp>
    <dsp:sp modelId="{CA85DA5C-659A-4CD7-A3D2-CAC69C8346A6}">
      <dsp:nvSpPr>
        <dsp:cNvPr id="0" name=""/>
        <dsp:cNvSpPr/>
      </dsp:nvSpPr>
      <dsp:spPr>
        <a:xfrm>
          <a:off x="3283761" y="2529147"/>
          <a:ext cx="71379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D0745-D751-41B3-9A2D-5019B781185B}">
      <dsp:nvSpPr>
        <dsp:cNvPr id="0" name=""/>
        <dsp:cNvSpPr/>
      </dsp:nvSpPr>
      <dsp:spPr>
        <a:xfrm>
          <a:off x="3417598" y="2569292"/>
          <a:ext cx="7004152" cy="802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kern="1200" dirty="0">
              <a:solidFill>
                <a:schemeClr val="tx1"/>
              </a:solidFill>
            </a:rPr>
            <a:t>At our organisation there is open and honest 2 way communication – 62% (+5)</a:t>
          </a:r>
        </a:p>
      </dsp:txBody>
      <dsp:txXfrm>
        <a:off x="3417598" y="2569292"/>
        <a:ext cx="7004152" cy="802903"/>
      </dsp:txXfrm>
    </dsp:sp>
    <dsp:sp modelId="{0CFB7884-BABC-402F-8859-4F0AD52E64C0}">
      <dsp:nvSpPr>
        <dsp:cNvPr id="0" name=""/>
        <dsp:cNvSpPr/>
      </dsp:nvSpPr>
      <dsp:spPr>
        <a:xfrm>
          <a:off x="3283761" y="3372196"/>
          <a:ext cx="71379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0A25F-409C-46FE-88FB-E45ED2A54DEE}">
      <dsp:nvSpPr>
        <dsp:cNvPr id="0" name=""/>
        <dsp:cNvSpPr/>
      </dsp:nvSpPr>
      <dsp:spPr>
        <a:xfrm rot="10800000">
          <a:off x="1633635" y="0"/>
          <a:ext cx="8059005" cy="131118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19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1500 employees</a:t>
          </a:r>
          <a:endParaRPr lang="en-AU" sz="3200" kern="1200" dirty="0"/>
        </a:p>
      </dsp:txBody>
      <dsp:txXfrm rot="10800000">
        <a:off x="1961430" y="0"/>
        <a:ext cx="7731210" cy="1311180"/>
      </dsp:txXfrm>
    </dsp:sp>
    <dsp:sp modelId="{A695AAE0-8B68-4626-93C1-55F7039A7F1E}">
      <dsp:nvSpPr>
        <dsp:cNvPr id="0" name=""/>
        <dsp:cNvSpPr/>
      </dsp:nvSpPr>
      <dsp:spPr>
        <a:xfrm>
          <a:off x="0" y="13193"/>
          <a:ext cx="1311180" cy="13111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D1D610-B3FD-4049-AF7C-E21F1CC938A9}">
      <dsp:nvSpPr>
        <dsp:cNvPr id="0" name=""/>
        <dsp:cNvSpPr/>
      </dsp:nvSpPr>
      <dsp:spPr>
        <a:xfrm rot="10800000">
          <a:off x="1633604" y="1683346"/>
          <a:ext cx="8059005" cy="131118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19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525 clients in Home</a:t>
          </a:r>
        </a:p>
        <a:p>
          <a:pPr marL="0" lvl="0" indent="0" algn="ctr" defTabSz="1422400">
            <a:lnSpc>
              <a:spcPct val="90000"/>
            </a:lnSpc>
            <a:spcBef>
              <a:spcPct val="0"/>
            </a:spcBef>
            <a:spcAft>
              <a:spcPct val="35000"/>
            </a:spcAft>
            <a:buNone/>
          </a:pPr>
          <a:r>
            <a:rPr lang="en-AU" sz="3200" kern="1200" dirty="0"/>
            <a:t>1220 clients in Community</a:t>
          </a:r>
        </a:p>
      </dsp:txBody>
      <dsp:txXfrm rot="10800000">
        <a:off x="1961399" y="1683346"/>
        <a:ext cx="7731210" cy="1311180"/>
      </dsp:txXfrm>
    </dsp:sp>
    <dsp:sp modelId="{2A4A15FF-D6A7-438A-9A1B-1AEC3EF83535}">
      <dsp:nvSpPr>
        <dsp:cNvPr id="0" name=""/>
        <dsp:cNvSpPr/>
      </dsp:nvSpPr>
      <dsp:spPr>
        <a:xfrm>
          <a:off x="0" y="1683346"/>
          <a:ext cx="1311180" cy="131118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282A3D-15ED-4D2B-B62B-DE08E174A130}">
      <dsp:nvSpPr>
        <dsp:cNvPr id="0" name=""/>
        <dsp:cNvSpPr/>
      </dsp:nvSpPr>
      <dsp:spPr>
        <a:xfrm rot="10800000">
          <a:off x="1655163" y="3409410"/>
          <a:ext cx="8037477" cy="131118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819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161 properties in Home (123 we own)</a:t>
          </a:r>
        </a:p>
        <a:p>
          <a:pPr marL="0" lvl="0" indent="0" algn="ctr" defTabSz="1422400">
            <a:lnSpc>
              <a:spcPct val="90000"/>
            </a:lnSpc>
            <a:spcBef>
              <a:spcPct val="0"/>
            </a:spcBef>
            <a:spcAft>
              <a:spcPct val="35000"/>
            </a:spcAft>
            <a:buNone/>
          </a:pPr>
          <a:r>
            <a:rPr lang="en-US" sz="3200" kern="1200" dirty="0"/>
            <a:t>32 Learning &amp; Lifestyle hubs</a:t>
          </a:r>
          <a:endParaRPr lang="en-AU" sz="3200" kern="1200" dirty="0"/>
        </a:p>
      </dsp:txBody>
      <dsp:txXfrm rot="10800000">
        <a:off x="1982958" y="3409410"/>
        <a:ext cx="7709682" cy="1311180"/>
      </dsp:txXfrm>
    </dsp:sp>
    <dsp:sp modelId="{CF8DAB55-AB85-4BA4-A6AE-8B9EC9A3CB06}">
      <dsp:nvSpPr>
        <dsp:cNvPr id="0" name=""/>
        <dsp:cNvSpPr/>
      </dsp:nvSpPr>
      <dsp:spPr>
        <a:xfrm>
          <a:off x="0" y="3409410"/>
          <a:ext cx="1311180" cy="131118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EBFEF-70FD-44DA-BF74-1B6D3F5CEEC1}">
      <dsp:nvSpPr>
        <dsp:cNvPr id="0" name=""/>
        <dsp:cNvSpPr/>
      </dsp:nvSpPr>
      <dsp:spPr>
        <a:xfrm>
          <a:off x="8627" y="0"/>
          <a:ext cx="2578765" cy="112448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Community Solutions</a:t>
          </a:r>
          <a:endParaRPr lang="en-AU" sz="2200" kern="1200" dirty="0"/>
        </a:p>
      </dsp:txBody>
      <dsp:txXfrm>
        <a:off x="41562" y="32935"/>
        <a:ext cx="2512895" cy="1058616"/>
      </dsp:txXfrm>
    </dsp:sp>
    <dsp:sp modelId="{3248FD34-973A-47C5-BE0D-736FB4FA01E7}">
      <dsp:nvSpPr>
        <dsp:cNvPr id="0" name=""/>
        <dsp:cNvSpPr/>
      </dsp:nvSpPr>
      <dsp:spPr>
        <a:xfrm>
          <a:off x="2845269" y="242476"/>
          <a:ext cx="546698" cy="639533"/>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AU" sz="1800" kern="1200"/>
        </a:p>
      </dsp:txBody>
      <dsp:txXfrm>
        <a:off x="2845269" y="370383"/>
        <a:ext cx="382689" cy="383719"/>
      </dsp:txXfrm>
    </dsp:sp>
    <dsp:sp modelId="{A8C080CC-CC87-4C4D-AE7F-5EDF0B00EA06}">
      <dsp:nvSpPr>
        <dsp:cNvPr id="0" name=""/>
        <dsp:cNvSpPr/>
      </dsp:nvSpPr>
      <dsp:spPr>
        <a:xfrm>
          <a:off x="3618898" y="0"/>
          <a:ext cx="2578765" cy="112448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New Services and Mergers</a:t>
          </a:r>
          <a:endParaRPr lang="en-AU" sz="2200" kern="1200" dirty="0"/>
        </a:p>
      </dsp:txBody>
      <dsp:txXfrm>
        <a:off x="3651833" y="32935"/>
        <a:ext cx="2512895" cy="1058616"/>
      </dsp:txXfrm>
    </dsp:sp>
    <dsp:sp modelId="{F9FEDF26-F0F2-422C-8E3F-87772D23A12A}">
      <dsp:nvSpPr>
        <dsp:cNvPr id="0" name=""/>
        <dsp:cNvSpPr/>
      </dsp:nvSpPr>
      <dsp:spPr>
        <a:xfrm>
          <a:off x="6455540" y="242476"/>
          <a:ext cx="546698" cy="639533"/>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AU" sz="1800" kern="1200"/>
        </a:p>
      </dsp:txBody>
      <dsp:txXfrm>
        <a:off x="6455540" y="370383"/>
        <a:ext cx="382689" cy="383719"/>
      </dsp:txXfrm>
    </dsp:sp>
    <dsp:sp modelId="{CEC9C457-3E25-476F-A204-E86457F817C4}">
      <dsp:nvSpPr>
        <dsp:cNvPr id="0" name=""/>
        <dsp:cNvSpPr/>
      </dsp:nvSpPr>
      <dsp:spPr>
        <a:xfrm>
          <a:off x="7229170" y="0"/>
          <a:ext cx="2578765" cy="112448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Merge with Endeavour Foundation</a:t>
          </a:r>
          <a:endParaRPr lang="en-AU" sz="2200" kern="1200" dirty="0"/>
        </a:p>
      </dsp:txBody>
      <dsp:txXfrm>
        <a:off x="7262105" y="32935"/>
        <a:ext cx="2512895" cy="1058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EBFEF-70FD-44DA-BF74-1B6D3F5CEEC1}">
      <dsp:nvSpPr>
        <dsp:cNvPr id="0" name=""/>
        <dsp:cNvSpPr/>
      </dsp:nvSpPr>
      <dsp:spPr>
        <a:xfrm>
          <a:off x="8627" y="0"/>
          <a:ext cx="2578765" cy="1162509"/>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Community Solutions Division</a:t>
          </a:r>
          <a:endParaRPr lang="en-AU" sz="1900" kern="1200" dirty="0"/>
        </a:p>
      </dsp:txBody>
      <dsp:txXfrm>
        <a:off x="42676" y="34049"/>
        <a:ext cx="2510667" cy="1094411"/>
      </dsp:txXfrm>
    </dsp:sp>
    <dsp:sp modelId="{3248FD34-973A-47C5-BE0D-736FB4FA01E7}">
      <dsp:nvSpPr>
        <dsp:cNvPr id="0" name=""/>
        <dsp:cNvSpPr/>
      </dsp:nvSpPr>
      <dsp:spPr>
        <a:xfrm>
          <a:off x="2845269" y="261487"/>
          <a:ext cx="546698" cy="639533"/>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AU" sz="1500" kern="1200"/>
        </a:p>
      </dsp:txBody>
      <dsp:txXfrm>
        <a:off x="2845269" y="389394"/>
        <a:ext cx="382689" cy="383719"/>
      </dsp:txXfrm>
    </dsp:sp>
    <dsp:sp modelId="{A8C080CC-CC87-4C4D-AE7F-5EDF0B00EA06}">
      <dsp:nvSpPr>
        <dsp:cNvPr id="0" name=""/>
        <dsp:cNvSpPr/>
      </dsp:nvSpPr>
      <dsp:spPr>
        <a:xfrm>
          <a:off x="3618898" y="0"/>
          <a:ext cx="2578765" cy="1162509"/>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17 Services</a:t>
          </a:r>
        </a:p>
        <a:p>
          <a:pPr marL="0" lvl="0" indent="0" algn="ctr" defTabSz="844550">
            <a:lnSpc>
              <a:spcPct val="90000"/>
            </a:lnSpc>
            <a:spcBef>
              <a:spcPct val="0"/>
            </a:spcBef>
            <a:spcAft>
              <a:spcPct val="35000"/>
            </a:spcAft>
            <a:buNone/>
          </a:pPr>
          <a:r>
            <a:rPr lang="en-GB" sz="1900" kern="1200" dirty="0"/>
            <a:t>10,000 Clients</a:t>
          </a:r>
        </a:p>
        <a:p>
          <a:pPr marL="0" lvl="0" indent="0" algn="ctr" defTabSz="844550">
            <a:lnSpc>
              <a:spcPct val="90000"/>
            </a:lnSpc>
            <a:spcBef>
              <a:spcPct val="0"/>
            </a:spcBef>
            <a:spcAft>
              <a:spcPct val="35000"/>
            </a:spcAft>
            <a:buNone/>
          </a:pPr>
          <a:r>
            <a:rPr lang="en-GB" sz="1900" kern="1200" dirty="0"/>
            <a:t>3 Portfolios</a:t>
          </a:r>
          <a:endParaRPr lang="en-AU" sz="1900" kern="1200" dirty="0"/>
        </a:p>
      </dsp:txBody>
      <dsp:txXfrm>
        <a:off x="3652947" y="34049"/>
        <a:ext cx="2510667" cy="1094411"/>
      </dsp:txXfrm>
    </dsp:sp>
    <dsp:sp modelId="{F9FEDF26-F0F2-422C-8E3F-87772D23A12A}">
      <dsp:nvSpPr>
        <dsp:cNvPr id="0" name=""/>
        <dsp:cNvSpPr/>
      </dsp:nvSpPr>
      <dsp:spPr>
        <a:xfrm>
          <a:off x="6455540" y="261487"/>
          <a:ext cx="546698" cy="639533"/>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AU" sz="1500" kern="1200"/>
        </a:p>
      </dsp:txBody>
      <dsp:txXfrm>
        <a:off x="6455540" y="389394"/>
        <a:ext cx="382689" cy="383719"/>
      </dsp:txXfrm>
    </dsp:sp>
    <dsp:sp modelId="{CEC9C457-3E25-476F-A204-E86457F817C4}">
      <dsp:nvSpPr>
        <dsp:cNvPr id="0" name=""/>
        <dsp:cNvSpPr/>
      </dsp:nvSpPr>
      <dsp:spPr>
        <a:xfrm>
          <a:off x="7229170" y="0"/>
          <a:ext cx="2578765" cy="1162509"/>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500 Staff</a:t>
          </a:r>
        </a:p>
        <a:p>
          <a:pPr marL="0" lvl="0" indent="0" algn="ctr" defTabSz="844550">
            <a:lnSpc>
              <a:spcPct val="90000"/>
            </a:lnSpc>
            <a:spcBef>
              <a:spcPct val="0"/>
            </a:spcBef>
            <a:spcAft>
              <a:spcPct val="35000"/>
            </a:spcAft>
            <a:buNone/>
          </a:pPr>
          <a:r>
            <a:rPr lang="en-GB" sz="1900" kern="1200" dirty="0"/>
            <a:t>30 Sites</a:t>
          </a:r>
          <a:endParaRPr lang="en-AU" sz="1900" kern="1200" dirty="0"/>
        </a:p>
      </dsp:txBody>
      <dsp:txXfrm>
        <a:off x="7263219" y="34049"/>
        <a:ext cx="2510667" cy="10944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8F0F6-DE71-4B37-920B-B9D13734BD6D}">
      <dsp:nvSpPr>
        <dsp:cNvPr id="0" name=""/>
        <dsp:cNvSpPr/>
      </dsp:nvSpPr>
      <dsp:spPr>
        <a:xfrm>
          <a:off x="808806" y="225"/>
          <a:ext cx="2875807" cy="1150322"/>
        </a:xfrm>
        <a:prstGeom prst="chevron">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Employment</a:t>
          </a:r>
          <a:endParaRPr lang="en-AU" sz="2400" kern="1200" dirty="0"/>
        </a:p>
      </dsp:txBody>
      <dsp:txXfrm>
        <a:off x="1383967" y="225"/>
        <a:ext cx="1725485" cy="1150322"/>
      </dsp:txXfrm>
    </dsp:sp>
    <dsp:sp modelId="{6C983A18-0E00-40F6-9E23-87410E6AB91D}">
      <dsp:nvSpPr>
        <dsp:cNvPr id="0" name=""/>
        <dsp:cNvSpPr/>
      </dsp:nvSpPr>
      <dsp:spPr>
        <a:xfrm>
          <a:off x="3310758" y="98002"/>
          <a:ext cx="2386919" cy="954767"/>
        </a:xfrm>
        <a:prstGeom prst="chevron">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8000 Clients</a:t>
          </a:r>
          <a:endParaRPr lang="en-AU" sz="1700" kern="1200" dirty="0"/>
        </a:p>
      </dsp:txBody>
      <dsp:txXfrm>
        <a:off x="3788142" y="98002"/>
        <a:ext cx="1432152" cy="954767"/>
      </dsp:txXfrm>
    </dsp:sp>
    <dsp:sp modelId="{64BE6003-5E55-4120-AF82-2B1E443C53D0}">
      <dsp:nvSpPr>
        <dsp:cNvPr id="0" name=""/>
        <dsp:cNvSpPr/>
      </dsp:nvSpPr>
      <dsp:spPr>
        <a:xfrm>
          <a:off x="5363509" y="98002"/>
          <a:ext cx="2386919" cy="954767"/>
        </a:xfrm>
        <a:prstGeom prst="chevron">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200 Apprentices and Trainees</a:t>
          </a:r>
          <a:endParaRPr lang="en-AU" sz="1700" kern="1200" dirty="0"/>
        </a:p>
      </dsp:txBody>
      <dsp:txXfrm>
        <a:off x="5840893" y="98002"/>
        <a:ext cx="1432152" cy="954767"/>
      </dsp:txXfrm>
    </dsp:sp>
    <dsp:sp modelId="{3E7B19E4-2CDE-4113-82AC-6342E279C97C}">
      <dsp:nvSpPr>
        <dsp:cNvPr id="0" name=""/>
        <dsp:cNvSpPr/>
      </dsp:nvSpPr>
      <dsp:spPr>
        <a:xfrm>
          <a:off x="7416260" y="98002"/>
          <a:ext cx="2386919" cy="954767"/>
        </a:xfrm>
        <a:prstGeom prst="chevron">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40 Endeavour Foundation Trainees</a:t>
          </a:r>
          <a:endParaRPr lang="en-AU" sz="1700" kern="1200" dirty="0"/>
        </a:p>
      </dsp:txBody>
      <dsp:txXfrm>
        <a:off x="7893644" y="98002"/>
        <a:ext cx="1432152" cy="954767"/>
      </dsp:txXfrm>
    </dsp:sp>
    <dsp:sp modelId="{D51EDF07-7751-4378-8074-4D028FAB79CB}">
      <dsp:nvSpPr>
        <dsp:cNvPr id="0" name=""/>
        <dsp:cNvSpPr/>
      </dsp:nvSpPr>
      <dsp:spPr>
        <a:xfrm>
          <a:off x="808806" y="1311593"/>
          <a:ext cx="2875807" cy="1150322"/>
        </a:xfrm>
        <a:prstGeom prst="chevron">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Education and Training</a:t>
          </a:r>
          <a:endParaRPr lang="en-AU" sz="2400" kern="1200" dirty="0"/>
        </a:p>
      </dsp:txBody>
      <dsp:txXfrm>
        <a:off x="1383967" y="1311593"/>
        <a:ext cx="1725485" cy="1150322"/>
      </dsp:txXfrm>
    </dsp:sp>
    <dsp:sp modelId="{6DFE8408-AB07-4AB9-A968-A10421F3D554}">
      <dsp:nvSpPr>
        <dsp:cNvPr id="0" name=""/>
        <dsp:cNvSpPr/>
      </dsp:nvSpPr>
      <dsp:spPr>
        <a:xfrm>
          <a:off x="3310758" y="1409370"/>
          <a:ext cx="2386919" cy="954767"/>
        </a:xfrm>
        <a:prstGeom prst="chevron">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475 Students</a:t>
          </a:r>
          <a:endParaRPr lang="en-AU" sz="1700" kern="1200" dirty="0"/>
        </a:p>
      </dsp:txBody>
      <dsp:txXfrm>
        <a:off x="3788142" y="1409370"/>
        <a:ext cx="1432152" cy="954767"/>
      </dsp:txXfrm>
    </dsp:sp>
    <dsp:sp modelId="{FDB3FCBC-8C2A-41F5-A997-A17FD8B4C63B}">
      <dsp:nvSpPr>
        <dsp:cNvPr id="0" name=""/>
        <dsp:cNvSpPr/>
      </dsp:nvSpPr>
      <dsp:spPr>
        <a:xfrm>
          <a:off x="5363509" y="1409370"/>
          <a:ext cx="2386919" cy="954767"/>
        </a:xfrm>
        <a:prstGeom prst="chevron">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Youth Supports</a:t>
          </a:r>
          <a:endParaRPr lang="en-AU" sz="1700" kern="1200" dirty="0"/>
        </a:p>
      </dsp:txBody>
      <dsp:txXfrm>
        <a:off x="5840893" y="1409370"/>
        <a:ext cx="1432152" cy="954767"/>
      </dsp:txXfrm>
    </dsp:sp>
    <dsp:sp modelId="{33F10D0A-16DA-4E19-9F5F-5318F42B9568}">
      <dsp:nvSpPr>
        <dsp:cNvPr id="0" name=""/>
        <dsp:cNvSpPr/>
      </dsp:nvSpPr>
      <dsp:spPr>
        <a:xfrm>
          <a:off x="7416260" y="1409370"/>
          <a:ext cx="2386919" cy="954767"/>
        </a:xfrm>
        <a:prstGeom prst="chevron">
          <a:avLst/>
        </a:prstGeom>
        <a:solidFill>
          <a:schemeClr val="tx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Vocational Training</a:t>
          </a:r>
          <a:endParaRPr lang="en-AU" sz="1700" kern="1200" dirty="0"/>
        </a:p>
      </dsp:txBody>
      <dsp:txXfrm>
        <a:off x="7893644" y="1409370"/>
        <a:ext cx="1432152" cy="954767"/>
      </dsp:txXfrm>
    </dsp:sp>
    <dsp:sp modelId="{A28FD5A9-1168-402F-82EE-4FADC361BD49}">
      <dsp:nvSpPr>
        <dsp:cNvPr id="0" name=""/>
        <dsp:cNvSpPr/>
      </dsp:nvSpPr>
      <dsp:spPr>
        <a:xfrm>
          <a:off x="808806" y="2622961"/>
          <a:ext cx="2875807" cy="1150322"/>
        </a:xfrm>
        <a:prstGeom prst="chevron">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a:t>Specialist Services</a:t>
          </a:r>
          <a:endParaRPr lang="en-AU" sz="2400" kern="1200" dirty="0"/>
        </a:p>
      </dsp:txBody>
      <dsp:txXfrm>
        <a:off x="1383967" y="2622961"/>
        <a:ext cx="1725485" cy="1150322"/>
      </dsp:txXfrm>
    </dsp:sp>
    <dsp:sp modelId="{21C7687A-28CB-42CE-921F-687C967E117F}">
      <dsp:nvSpPr>
        <dsp:cNvPr id="0" name=""/>
        <dsp:cNvSpPr/>
      </dsp:nvSpPr>
      <dsp:spPr>
        <a:xfrm>
          <a:off x="3310758" y="2720738"/>
          <a:ext cx="2386919" cy="954767"/>
        </a:xfrm>
        <a:prstGeom prst="chevron">
          <a:avLst/>
        </a:prstGeom>
        <a:solidFill>
          <a:schemeClr val="tx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2300 Clients</a:t>
          </a:r>
          <a:endParaRPr lang="en-AU" sz="1700" kern="1200" dirty="0"/>
        </a:p>
      </dsp:txBody>
      <dsp:txXfrm>
        <a:off x="3788142" y="2720738"/>
        <a:ext cx="1432152" cy="954767"/>
      </dsp:txXfrm>
    </dsp:sp>
    <dsp:sp modelId="{50CF948C-DBD5-40E6-9E35-E36444CA3000}">
      <dsp:nvSpPr>
        <dsp:cNvPr id="0" name=""/>
        <dsp:cNvSpPr/>
      </dsp:nvSpPr>
      <dsp:spPr>
        <a:xfrm>
          <a:off x="5363509" y="2720738"/>
          <a:ext cx="2386919" cy="954767"/>
        </a:xfrm>
        <a:prstGeom prst="chevron">
          <a:avLst/>
        </a:prstGeom>
        <a:solidFill>
          <a:schemeClr val="tx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GB" sz="1700" kern="1200" dirty="0"/>
            <a:t>130 Practitioners</a:t>
          </a:r>
          <a:endParaRPr lang="en-AU" sz="1700" kern="1200" dirty="0"/>
        </a:p>
      </dsp:txBody>
      <dsp:txXfrm>
        <a:off x="5840893" y="2720738"/>
        <a:ext cx="1432152" cy="9547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037FF-DC1F-4710-B811-8D59BDFA3F52}">
      <dsp:nvSpPr>
        <dsp:cNvPr id="0" name=""/>
        <dsp:cNvSpPr/>
      </dsp:nvSpPr>
      <dsp:spPr>
        <a:xfrm>
          <a:off x="2765978" y="2570"/>
          <a:ext cx="1887459" cy="1226848"/>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Build Endeavour Workforce</a:t>
          </a:r>
          <a:endParaRPr lang="en-AU" sz="1800" kern="1200" dirty="0"/>
        </a:p>
      </dsp:txBody>
      <dsp:txXfrm>
        <a:off x="2825868" y="62460"/>
        <a:ext cx="1767679" cy="1107068"/>
      </dsp:txXfrm>
    </dsp:sp>
    <dsp:sp modelId="{64B60150-3DB2-4430-ACFB-752964964EC7}">
      <dsp:nvSpPr>
        <dsp:cNvPr id="0" name=""/>
        <dsp:cNvSpPr/>
      </dsp:nvSpPr>
      <dsp:spPr>
        <a:xfrm>
          <a:off x="1682314" y="615995"/>
          <a:ext cx="4054787" cy="4054787"/>
        </a:xfrm>
        <a:custGeom>
          <a:avLst/>
          <a:gdLst/>
          <a:ahLst/>
          <a:cxnLst/>
          <a:rect l="0" t="0" r="0" b="0"/>
          <a:pathLst>
            <a:path>
              <a:moveTo>
                <a:pt x="3231823" y="396542"/>
              </a:moveTo>
              <a:arcTo wR="2027393" hR="2027393" stAng="18386815" swAng="1634168"/>
            </a:path>
          </a:pathLst>
        </a:custGeom>
        <a:noFill/>
        <a:ln w="57150" cap="flat" cmpd="sng" algn="ctr">
          <a:solidFill>
            <a:schemeClr val="tx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40BE04-F771-41B0-9C84-E631700182AD}">
      <dsp:nvSpPr>
        <dsp:cNvPr id="0" name=""/>
        <dsp:cNvSpPr/>
      </dsp:nvSpPr>
      <dsp:spPr>
        <a:xfrm>
          <a:off x="4793372" y="2029964"/>
          <a:ext cx="1887459" cy="122684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Expand and Grow</a:t>
          </a:r>
          <a:endParaRPr lang="en-AU" sz="1800" kern="1200" dirty="0"/>
        </a:p>
      </dsp:txBody>
      <dsp:txXfrm>
        <a:off x="4853262" y="2089854"/>
        <a:ext cx="1767679" cy="1107068"/>
      </dsp:txXfrm>
    </dsp:sp>
    <dsp:sp modelId="{1DFB5924-2843-42FF-9C21-CBD908F96C4A}">
      <dsp:nvSpPr>
        <dsp:cNvPr id="0" name=""/>
        <dsp:cNvSpPr/>
      </dsp:nvSpPr>
      <dsp:spPr>
        <a:xfrm>
          <a:off x="1682314" y="615995"/>
          <a:ext cx="4054787" cy="4054787"/>
        </a:xfrm>
        <a:custGeom>
          <a:avLst/>
          <a:gdLst/>
          <a:ahLst/>
          <a:cxnLst/>
          <a:rect l="0" t="0" r="0" b="0"/>
          <a:pathLst>
            <a:path>
              <a:moveTo>
                <a:pt x="3844659" y="2926211"/>
              </a:moveTo>
              <a:arcTo wR="2027393" hR="2027393" stAng="1579017" swAng="1634168"/>
            </a:path>
          </a:pathLst>
        </a:custGeom>
        <a:noFill/>
        <a:ln w="57150" cap="flat" cmpd="sng" algn="ctr">
          <a:solidFill>
            <a:schemeClr val="tx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A9AD51A-B984-4636-972B-7DD1239C6A04}">
      <dsp:nvSpPr>
        <dsp:cNvPr id="0" name=""/>
        <dsp:cNvSpPr/>
      </dsp:nvSpPr>
      <dsp:spPr>
        <a:xfrm>
          <a:off x="2765978" y="4057358"/>
          <a:ext cx="1887459" cy="1226848"/>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Specialist Disability Employment Services</a:t>
          </a:r>
          <a:endParaRPr lang="en-AU" sz="1800" kern="1200" dirty="0"/>
        </a:p>
      </dsp:txBody>
      <dsp:txXfrm>
        <a:off x="2825868" y="4117248"/>
        <a:ext cx="1767679" cy="1107068"/>
      </dsp:txXfrm>
    </dsp:sp>
    <dsp:sp modelId="{03412EA8-C869-4A4F-8B03-1526A07AD892}">
      <dsp:nvSpPr>
        <dsp:cNvPr id="0" name=""/>
        <dsp:cNvSpPr/>
      </dsp:nvSpPr>
      <dsp:spPr>
        <a:xfrm>
          <a:off x="1682314" y="615995"/>
          <a:ext cx="4054787" cy="4054787"/>
        </a:xfrm>
        <a:custGeom>
          <a:avLst/>
          <a:gdLst/>
          <a:ahLst/>
          <a:cxnLst/>
          <a:rect l="0" t="0" r="0" b="0"/>
          <a:pathLst>
            <a:path>
              <a:moveTo>
                <a:pt x="822964" y="3658244"/>
              </a:moveTo>
              <a:arcTo wR="2027393" hR="2027393" stAng="7586815" swAng="1634168"/>
            </a:path>
          </a:pathLst>
        </a:custGeom>
        <a:noFill/>
        <a:ln w="57150" cap="flat" cmpd="sng" algn="ctr">
          <a:solidFill>
            <a:schemeClr val="tx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E1382BF-5753-4AD3-A8FA-87159F79CA34}">
      <dsp:nvSpPr>
        <dsp:cNvPr id="0" name=""/>
        <dsp:cNvSpPr/>
      </dsp:nvSpPr>
      <dsp:spPr>
        <a:xfrm>
          <a:off x="738585" y="2029964"/>
          <a:ext cx="1887459" cy="1226848"/>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New Allied Health</a:t>
          </a:r>
          <a:endParaRPr lang="en-AU" sz="1800" kern="1200" dirty="0"/>
        </a:p>
      </dsp:txBody>
      <dsp:txXfrm>
        <a:off x="798475" y="2089854"/>
        <a:ext cx="1767679" cy="1107068"/>
      </dsp:txXfrm>
    </dsp:sp>
    <dsp:sp modelId="{3019B19D-3EF7-4F7E-A597-6B6F20628B97}">
      <dsp:nvSpPr>
        <dsp:cNvPr id="0" name=""/>
        <dsp:cNvSpPr/>
      </dsp:nvSpPr>
      <dsp:spPr>
        <a:xfrm>
          <a:off x="1682314" y="615995"/>
          <a:ext cx="4054787" cy="4054787"/>
        </a:xfrm>
        <a:custGeom>
          <a:avLst/>
          <a:gdLst/>
          <a:ahLst/>
          <a:cxnLst/>
          <a:rect l="0" t="0" r="0" b="0"/>
          <a:pathLst>
            <a:path>
              <a:moveTo>
                <a:pt x="210128" y="1128576"/>
              </a:moveTo>
              <a:arcTo wR="2027393" hR="2027393" stAng="12379017" swAng="1634168"/>
            </a:path>
          </a:pathLst>
        </a:custGeom>
        <a:noFill/>
        <a:ln w="57150" cap="flat" cmpd="sng" algn="ctr">
          <a:solidFill>
            <a:schemeClr val="tx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0C8FD-5294-458A-9029-168612604DF7}">
      <dsp:nvSpPr>
        <dsp:cNvPr id="0" name=""/>
        <dsp:cNvSpPr/>
      </dsp:nvSpPr>
      <dsp:spPr>
        <a:xfrm>
          <a:off x="2600" y="0"/>
          <a:ext cx="2725599" cy="39984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Disability Social Enterprise</a:t>
          </a:r>
          <a:endParaRPr lang="en-AU" sz="2900" kern="1200" dirty="0"/>
        </a:p>
      </dsp:txBody>
      <dsp:txXfrm>
        <a:off x="2600" y="1599378"/>
        <a:ext cx="2725599" cy="1599378"/>
      </dsp:txXfrm>
    </dsp:sp>
    <dsp:sp modelId="{DD5F8DD5-46FA-4935-B318-792D4C6B5234}">
      <dsp:nvSpPr>
        <dsp:cNvPr id="0" name=""/>
        <dsp:cNvSpPr/>
      </dsp:nvSpPr>
      <dsp:spPr>
        <a:xfrm>
          <a:off x="699658" y="239906"/>
          <a:ext cx="1331482" cy="133148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86D70-015D-4DBF-B526-2C671CDBB888}">
      <dsp:nvSpPr>
        <dsp:cNvPr id="0" name=""/>
        <dsp:cNvSpPr/>
      </dsp:nvSpPr>
      <dsp:spPr>
        <a:xfrm>
          <a:off x="2809967" y="0"/>
          <a:ext cx="2725599" cy="39984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Supported Hosted Employment</a:t>
          </a:r>
          <a:endParaRPr lang="en-AU" sz="2900" kern="1200" dirty="0"/>
        </a:p>
      </dsp:txBody>
      <dsp:txXfrm>
        <a:off x="2809967" y="1599378"/>
        <a:ext cx="2725599" cy="1599378"/>
      </dsp:txXfrm>
    </dsp:sp>
    <dsp:sp modelId="{77924813-84CC-41F7-8C37-3999A27FBAD1}">
      <dsp:nvSpPr>
        <dsp:cNvPr id="0" name=""/>
        <dsp:cNvSpPr/>
      </dsp:nvSpPr>
      <dsp:spPr>
        <a:xfrm>
          <a:off x="3507025" y="239906"/>
          <a:ext cx="1331482" cy="133148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24B60F-BF86-484E-80C1-4FD1AD7F811C}">
      <dsp:nvSpPr>
        <dsp:cNvPr id="0" name=""/>
        <dsp:cNvSpPr/>
      </dsp:nvSpPr>
      <dsp:spPr>
        <a:xfrm>
          <a:off x="5617334" y="0"/>
          <a:ext cx="2725599" cy="39984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Supported Independent Employment</a:t>
          </a:r>
          <a:endParaRPr lang="en-AU" sz="2900" kern="1200" dirty="0"/>
        </a:p>
      </dsp:txBody>
      <dsp:txXfrm>
        <a:off x="5617334" y="1599378"/>
        <a:ext cx="2725599" cy="1599378"/>
      </dsp:txXfrm>
    </dsp:sp>
    <dsp:sp modelId="{E56F7E0F-FD22-4474-B832-B274ACBF4483}">
      <dsp:nvSpPr>
        <dsp:cNvPr id="0" name=""/>
        <dsp:cNvSpPr/>
      </dsp:nvSpPr>
      <dsp:spPr>
        <a:xfrm>
          <a:off x="6314392" y="239906"/>
          <a:ext cx="1331482" cy="133148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D1CCF5-0338-4C3B-AE60-1B69D6FE87A7}">
      <dsp:nvSpPr>
        <dsp:cNvPr id="0" name=""/>
        <dsp:cNvSpPr/>
      </dsp:nvSpPr>
      <dsp:spPr>
        <a:xfrm>
          <a:off x="8424701" y="0"/>
          <a:ext cx="2725599" cy="39984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Mainstream Employment</a:t>
          </a:r>
          <a:endParaRPr lang="en-AU" sz="2900" kern="1200" dirty="0"/>
        </a:p>
      </dsp:txBody>
      <dsp:txXfrm>
        <a:off x="8424701" y="1599378"/>
        <a:ext cx="2725599" cy="1599378"/>
      </dsp:txXfrm>
    </dsp:sp>
    <dsp:sp modelId="{C239FA17-C0E5-466F-A701-D09248E92220}">
      <dsp:nvSpPr>
        <dsp:cNvPr id="0" name=""/>
        <dsp:cNvSpPr/>
      </dsp:nvSpPr>
      <dsp:spPr>
        <a:xfrm>
          <a:off x="9121759" y="239906"/>
          <a:ext cx="1331482" cy="133148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56EBD-172D-430D-A432-ACE0A79E3316}">
      <dsp:nvSpPr>
        <dsp:cNvPr id="0" name=""/>
        <dsp:cNvSpPr/>
      </dsp:nvSpPr>
      <dsp:spPr>
        <a:xfrm>
          <a:off x="446116" y="3198756"/>
          <a:ext cx="10260668" cy="599766"/>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FF8CED-A74E-274D-B01C-D3AEA7180B89}"/>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A9840CB-598E-4A47-A5FD-958DFD1BF9D5}"/>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DA8B9DF2-0CEE-C74A-AA37-923E069E1C2A}" type="datetimeFigureOut">
              <a:rPr lang="en-US" smtClean="0"/>
              <a:t>9/13/2023</a:t>
            </a:fld>
            <a:endParaRPr lang="en-US" dirty="0"/>
          </a:p>
        </p:txBody>
      </p:sp>
      <p:sp>
        <p:nvSpPr>
          <p:cNvPr id="4" name="Footer Placeholder 3">
            <a:extLst>
              <a:ext uri="{FF2B5EF4-FFF2-40B4-BE49-F238E27FC236}">
                <a16:creationId xmlns:a16="http://schemas.microsoft.com/office/drawing/2014/main" id="{99D0AB34-5724-9F42-9E44-3A7FE4BF0165}"/>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050C8C-7AAD-4D4B-881C-902E7D766CA0}"/>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C8F835C6-BD43-0B47-BBD6-6D303160D2D5}" type="slidenum">
              <a:rPr lang="en-US" smtClean="0"/>
              <a:t>‹#›</a:t>
            </a:fld>
            <a:endParaRPr lang="en-US" dirty="0"/>
          </a:p>
        </p:txBody>
      </p:sp>
    </p:spTree>
    <p:extLst>
      <p:ext uri="{BB962C8B-B14F-4D97-AF65-F5344CB8AC3E}">
        <p14:creationId xmlns:p14="http://schemas.microsoft.com/office/powerpoint/2010/main" val="1558090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3F04343-2A80-4CE0-ACF1-B45F4DBB4890}" type="datetimeFigureOut">
              <a:rPr lang="en-AU" smtClean="0"/>
              <a:t>13/09/2023</a:t>
            </a:fld>
            <a:endParaRPr lang="en-AU" dirty="0"/>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41D8C11-CC3C-4E29-AC4C-A26C01688D76}" type="slidenum">
              <a:rPr lang="en-AU" smtClean="0"/>
              <a:t>‹#›</a:t>
            </a:fld>
            <a:endParaRPr lang="en-AU" dirty="0"/>
          </a:p>
        </p:txBody>
      </p:sp>
    </p:spTree>
    <p:extLst>
      <p:ext uri="{BB962C8B-B14F-4D97-AF65-F5344CB8AC3E}">
        <p14:creationId xmlns:p14="http://schemas.microsoft.com/office/powerpoint/2010/main" val="219563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the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Thanks for taking time away from your busy roles to meet with us today.</a:t>
            </a:r>
          </a:p>
          <a:p>
            <a:endParaRPr lang="en-US" dirty="0"/>
          </a:p>
          <a:p>
            <a:r>
              <a:rPr lang="en-US" dirty="0"/>
              <a:t>We recognise this is precious time having you all together at the same time.</a:t>
            </a:r>
          </a:p>
          <a:p>
            <a:endParaRPr lang="en-AU" dirty="0"/>
          </a:p>
        </p:txBody>
      </p:sp>
      <p:sp>
        <p:nvSpPr>
          <p:cNvPr id="4" name="Slide Number Placeholder 3"/>
          <p:cNvSpPr>
            <a:spLocks noGrp="1"/>
          </p:cNvSpPr>
          <p:nvPr>
            <p:ph type="sldNum" sz="quarter" idx="5"/>
          </p:nvPr>
        </p:nvSpPr>
        <p:spPr/>
        <p:txBody>
          <a:bodyPr/>
          <a:lstStyle/>
          <a:p>
            <a:fld id="{308A3456-4C9C-4E46-977C-D43FD5490061}" type="slidenum">
              <a:rPr lang="en-AU" smtClean="0"/>
              <a:t>1</a:t>
            </a:fld>
            <a:endParaRPr lang="en-AU" dirty="0"/>
          </a:p>
        </p:txBody>
      </p:sp>
    </p:spTree>
    <p:extLst>
      <p:ext uri="{BB962C8B-B14F-4D97-AF65-F5344CB8AC3E}">
        <p14:creationId xmlns:p14="http://schemas.microsoft.com/office/powerpoint/2010/main" val="152297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 Not very important &gt; very important</a:t>
            </a:r>
            <a:endParaRPr lang="en-AU" dirty="0"/>
          </a:p>
        </p:txBody>
      </p:sp>
      <p:sp>
        <p:nvSpPr>
          <p:cNvPr id="4" name="Slide Number Placeholder 3"/>
          <p:cNvSpPr>
            <a:spLocks noGrp="1"/>
          </p:cNvSpPr>
          <p:nvPr>
            <p:ph type="sldNum" sz="quarter" idx="5"/>
          </p:nvPr>
        </p:nvSpPr>
        <p:spPr/>
        <p:txBody>
          <a:bodyPr/>
          <a:lstStyle/>
          <a:p>
            <a:fld id="{308A3456-4C9C-4E46-977C-D43FD5490061}" type="slidenum">
              <a:rPr lang="en-AU" smtClean="0"/>
              <a:t>12</a:t>
            </a:fld>
            <a:endParaRPr lang="en-AU" dirty="0"/>
          </a:p>
        </p:txBody>
      </p:sp>
    </p:spTree>
    <p:extLst>
      <p:ext uri="{BB962C8B-B14F-4D97-AF65-F5344CB8AC3E}">
        <p14:creationId xmlns:p14="http://schemas.microsoft.com/office/powerpoint/2010/main" val="4218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 Not very important &gt; very important</a:t>
            </a:r>
            <a:endParaRPr lang="en-AU" dirty="0"/>
          </a:p>
        </p:txBody>
      </p:sp>
      <p:sp>
        <p:nvSpPr>
          <p:cNvPr id="4" name="Slide Number Placeholder 3"/>
          <p:cNvSpPr>
            <a:spLocks noGrp="1"/>
          </p:cNvSpPr>
          <p:nvPr>
            <p:ph type="sldNum" sz="quarter" idx="5"/>
          </p:nvPr>
        </p:nvSpPr>
        <p:spPr/>
        <p:txBody>
          <a:bodyPr/>
          <a:lstStyle/>
          <a:p>
            <a:fld id="{308A3456-4C9C-4E46-977C-D43FD5490061}" type="slidenum">
              <a:rPr lang="en-AU" smtClean="0"/>
              <a:t>13</a:t>
            </a:fld>
            <a:endParaRPr lang="en-AU" dirty="0"/>
          </a:p>
        </p:txBody>
      </p:sp>
    </p:spTree>
    <p:extLst>
      <p:ext uri="{BB962C8B-B14F-4D97-AF65-F5344CB8AC3E}">
        <p14:creationId xmlns:p14="http://schemas.microsoft.com/office/powerpoint/2010/main" val="376674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 Not very important &gt; Very important</a:t>
            </a:r>
          </a:p>
          <a:p>
            <a:endParaRPr lang="en-US" dirty="0"/>
          </a:p>
          <a:p>
            <a:r>
              <a:rPr lang="en-US" dirty="0"/>
              <a:t>** After this slide, we can ask people to put their phones away, there are no further questions **</a:t>
            </a:r>
            <a:endParaRPr lang="en-AU" dirty="0"/>
          </a:p>
        </p:txBody>
      </p:sp>
      <p:sp>
        <p:nvSpPr>
          <p:cNvPr id="4" name="Slide Number Placeholder 3"/>
          <p:cNvSpPr>
            <a:spLocks noGrp="1"/>
          </p:cNvSpPr>
          <p:nvPr>
            <p:ph type="sldNum" sz="quarter" idx="5"/>
          </p:nvPr>
        </p:nvSpPr>
        <p:spPr/>
        <p:txBody>
          <a:bodyPr/>
          <a:lstStyle/>
          <a:p>
            <a:fld id="{308A3456-4C9C-4E46-977C-D43FD5490061}" type="slidenum">
              <a:rPr lang="en-AU" smtClean="0"/>
              <a:t>14</a:t>
            </a:fld>
            <a:endParaRPr lang="en-AU" dirty="0"/>
          </a:p>
        </p:txBody>
      </p:sp>
    </p:spTree>
    <p:extLst>
      <p:ext uri="{BB962C8B-B14F-4D97-AF65-F5344CB8AC3E}">
        <p14:creationId xmlns:p14="http://schemas.microsoft.com/office/powerpoint/2010/main" val="263733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In 2027…</a:t>
            </a:r>
          </a:p>
          <a:p>
            <a:pPr>
              <a:lnSpc>
                <a:spcPct val="107000"/>
              </a:lnSpc>
              <a:spcAft>
                <a:spcPts val="800"/>
              </a:spcAft>
            </a:pPr>
            <a:endParaRPr lang="en-AU" sz="18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Endeavour Foundation leads the disability sector in Australia. We care less about comparisons, and more about the difference we make and the impact we have for people living with a disability.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are the largest employer of people with a disability in the country. We t</a:t>
            </a:r>
            <a:r>
              <a:rPr lang="en-US" sz="1800" dirty="0">
                <a:effectLst/>
                <a:latin typeface="Calibri" panose="020F0502020204030204" pitchFamily="34" charset="0"/>
                <a:ea typeface="Calibri" panose="020F0502020204030204" pitchFamily="34" charset="0"/>
                <a:cs typeface="Times New Roman" panose="02020603050405020304" pitchFamily="18" charset="0"/>
              </a:rPr>
              <a:t>rain a workforce of job-ready people, helping them build a career or gain skills and confidence in their chosen jobs.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partner with national companies, helping them embrace inclusion, making Australia more inclusive.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operate the country’s largest portfolio of disability specific housing, spread across the Eastern seaboard with a significant footprint in NSW and Victoria.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offer programs and services for all stages of life. We lead the sector with measuring the impact of the outcomes for the people we support.</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deliver leading research into employment barriers and abuse prevention. We are a leading advocate and campaign partner, with the voice of people we support prevalent in our organisation. Policy makers, funders and regulators seek our advice.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empower our employees to reach their potential. They feel valued and supported and love working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are seen as the employer of choice in our sector, known for our reconciliation, inclusion and diversity.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are recognised leaders of philanthropic intent. We have a strong relationship with our supporters which continues to grow.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among the top five disability service providers in the country with diverse service and income streams. We continue to set the industry standard with impact measures for personal goal achievement, safeguarding, employment outcomes, economic contribution, and environmental impact.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We make possibilities a reality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15</a:t>
            </a:fld>
            <a:endParaRPr lang="en-AU" dirty="0"/>
          </a:p>
        </p:txBody>
      </p:sp>
    </p:spTree>
    <p:extLst>
      <p:ext uri="{BB962C8B-B14F-4D97-AF65-F5344CB8AC3E}">
        <p14:creationId xmlns:p14="http://schemas.microsoft.com/office/powerpoint/2010/main" val="3773812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16</a:t>
            </a:fld>
            <a:endParaRPr lang="en-AU" dirty="0"/>
          </a:p>
        </p:txBody>
      </p:sp>
    </p:spTree>
    <p:extLst>
      <p:ext uri="{BB962C8B-B14F-4D97-AF65-F5344CB8AC3E}">
        <p14:creationId xmlns:p14="http://schemas.microsoft.com/office/powerpoint/2010/main" val="255291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B41E9-204A-4F0C-A1F7-6B5FE67B71B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18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b5537209d0_0_383:notes"/>
          <p:cNvSpPr>
            <a:spLocks noGrp="1" noRot="1" noChangeAspect="1"/>
          </p:cNvSpPr>
          <p:nvPr>
            <p:ph type="sldImg" idx="2"/>
          </p:nvPr>
        </p:nvSpPr>
        <p:spPr>
          <a:xfrm>
            <a:off x="357188" y="1239838"/>
            <a:ext cx="5954712" cy="33512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b5537209d0_0_383:notes"/>
          <p:cNvSpPr txBox="1">
            <a:spLocks noGrp="1"/>
          </p:cNvSpPr>
          <p:nvPr>
            <p:ph type="body" idx="1"/>
          </p:nvPr>
        </p:nvSpPr>
        <p:spPr>
          <a:xfrm>
            <a:off x="666909" y="4777195"/>
            <a:ext cx="533527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g1b5537209d0_0_383:notes"/>
          <p:cNvSpPr txBox="1">
            <a:spLocks noGrp="1"/>
          </p:cNvSpPr>
          <p:nvPr>
            <p:ph type="sldNum" idx="12"/>
          </p:nvPr>
        </p:nvSpPr>
        <p:spPr>
          <a:xfrm>
            <a:off x="3777607" y="9428583"/>
            <a:ext cx="2889938" cy="49796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3310114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b5537209d0_0_383:notes"/>
          <p:cNvSpPr>
            <a:spLocks noGrp="1" noRot="1" noChangeAspect="1"/>
          </p:cNvSpPr>
          <p:nvPr>
            <p:ph type="sldImg" idx="2"/>
          </p:nvPr>
        </p:nvSpPr>
        <p:spPr>
          <a:xfrm>
            <a:off x="357188" y="1239838"/>
            <a:ext cx="5954712" cy="33512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b5537209d0_0_383:notes"/>
          <p:cNvSpPr txBox="1">
            <a:spLocks noGrp="1"/>
          </p:cNvSpPr>
          <p:nvPr>
            <p:ph type="body" idx="1"/>
          </p:nvPr>
        </p:nvSpPr>
        <p:spPr>
          <a:xfrm>
            <a:off x="666909" y="4777195"/>
            <a:ext cx="533527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g1b5537209d0_0_383:notes"/>
          <p:cNvSpPr txBox="1">
            <a:spLocks noGrp="1"/>
          </p:cNvSpPr>
          <p:nvPr>
            <p:ph type="sldNum" idx="12"/>
          </p:nvPr>
        </p:nvSpPr>
        <p:spPr>
          <a:xfrm>
            <a:off x="3777607" y="9428583"/>
            <a:ext cx="2889938" cy="49796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22805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SAFE</a:t>
            </a:r>
            <a:endParaRPr lang="en-US" dirty="0"/>
          </a:p>
          <a:p>
            <a:pPr marL="171450" lvl="0" indent="-171450">
              <a:buFont typeface="Arial" panose="020B0604020202020204" pitchFamily="34" charset="0"/>
              <a:buChar char="•"/>
            </a:pPr>
            <a:r>
              <a:rPr lang="en-US" dirty="0"/>
              <a:t>Community Program approach</a:t>
            </a:r>
            <a:endParaRPr lang="en-AU" dirty="0"/>
          </a:p>
          <a:p>
            <a:pPr marL="171450" lvl="0" indent="-171450">
              <a:buFont typeface="Arial" panose="020B0604020202020204" pitchFamily="34" charset="0"/>
              <a:buChar char="•"/>
            </a:pPr>
            <a:r>
              <a:rPr lang="en-US" dirty="0"/>
              <a:t>Embed VR and Thrive into our programs </a:t>
            </a:r>
            <a:endParaRPr lang="en-AU" dirty="0"/>
          </a:p>
          <a:p>
            <a:pPr marL="171450" lvl="0" indent="-171450">
              <a:buFont typeface="Arial" panose="020B0604020202020204" pitchFamily="34" charset="0"/>
              <a:buChar char="•"/>
            </a:pPr>
            <a:r>
              <a:rPr lang="en-US" dirty="0"/>
              <a:t>Reporting Culture – focus on improvement</a:t>
            </a:r>
            <a:endParaRPr lang="en-AU" dirty="0"/>
          </a:p>
          <a:p>
            <a:pPr marL="171450" lvl="0" indent="-171450">
              <a:buFont typeface="Arial" panose="020B0604020202020204" pitchFamily="34" charset="0"/>
              <a:buChar char="•"/>
            </a:pPr>
            <a:r>
              <a:rPr lang="en-US" dirty="0"/>
              <a:t>NSW/VIC Community growth – commencement of COMAC/IHS in June 2023</a:t>
            </a:r>
            <a:endParaRPr lang="en-AU"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CONSISTENT</a:t>
            </a:r>
          </a:p>
          <a:p>
            <a:pPr marL="171450" lvl="0" indent="-171450">
              <a:buFont typeface="Arial" panose="020B0604020202020204" pitchFamily="34" charset="0"/>
              <a:buChar char="•"/>
            </a:pPr>
            <a:r>
              <a:rPr lang="en-US" dirty="0"/>
              <a:t>Reduce Agency Usage – 10.37% in March to 5.68% in August</a:t>
            </a:r>
            <a:endParaRPr lang="en-AU" dirty="0"/>
          </a:p>
          <a:p>
            <a:pPr marL="171450" lvl="0" indent="-171450">
              <a:buFont typeface="Arial" panose="020B0604020202020204" pitchFamily="34" charset="0"/>
              <a:buChar char="•"/>
            </a:pPr>
            <a:r>
              <a:rPr lang="en-US" dirty="0"/>
              <a:t>Roster </a:t>
            </a:r>
            <a:r>
              <a:rPr lang="en-US" dirty="0" err="1"/>
              <a:t>Optimisation</a:t>
            </a:r>
            <a:r>
              <a:rPr lang="en-US" dirty="0"/>
              <a:t> – NQ and Gympie final regions to complete</a:t>
            </a:r>
            <a:endParaRPr lang="en-AU" dirty="0"/>
          </a:p>
          <a:p>
            <a:pPr marL="171450" lvl="0" indent="-171450">
              <a:buFont typeface="Arial" panose="020B0604020202020204" pitchFamily="34" charset="0"/>
              <a:buChar char="•"/>
            </a:pPr>
            <a:r>
              <a:rPr lang="en-US" dirty="0"/>
              <a:t>De-</a:t>
            </a:r>
            <a:r>
              <a:rPr lang="en-US" dirty="0" err="1"/>
              <a:t>centralisation</a:t>
            </a:r>
            <a:r>
              <a:rPr lang="en-US" dirty="0"/>
              <a:t> of rostering operating model</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ENGAGED</a:t>
            </a:r>
            <a:endParaRPr lang="en-AU" dirty="0"/>
          </a:p>
          <a:p>
            <a:pPr lvl="0"/>
            <a:r>
              <a:rPr lang="en-US" dirty="0"/>
              <a:t>Reduce Agency Usage – 10.37% in March to 5.68% in August</a:t>
            </a:r>
            <a:endParaRPr lang="en-AU" dirty="0"/>
          </a:p>
          <a:p>
            <a:pPr lvl="0"/>
            <a:r>
              <a:rPr lang="en-US" dirty="0"/>
              <a:t>Roster </a:t>
            </a:r>
            <a:r>
              <a:rPr lang="en-US" dirty="0" err="1"/>
              <a:t>Optimisation</a:t>
            </a:r>
            <a:r>
              <a:rPr lang="en-US" dirty="0"/>
              <a:t> – NQ and Gympie final regions to complete</a:t>
            </a:r>
            <a:endParaRPr lang="en-AU" dirty="0"/>
          </a:p>
          <a:p>
            <a:pPr lvl="0"/>
            <a:r>
              <a:rPr lang="en-US" dirty="0"/>
              <a:t>De-</a:t>
            </a:r>
            <a:r>
              <a:rPr lang="en-US" dirty="0" err="1"/>
              <a:t>centralisation</a:t>
            </a:r>
            <a:r>
              <a:rPr lang="en-US" dirty="0"/>
              <a:t> of rostering operating model</a:t>
            </a:r>
            <a:endParaRPr lang="en-AU" dirty="0"/>
          </a:p>
          <a:p>
            <a:endParaRPr lang="en-US" dirty="0"/>
          </a:p>
        </p:txBody>
      </p:sp>
      <p:sp>
        <p:nvSpPr>
          <p:cNvPr id="4" name="Slide Number Placeholder 3"/>
          <p:cNvSpPr>
            <a:spLocks noGrp="1"/>
          </p:cNvSpPr>
          <p:nvPr>
            <p:ph type="sldNum" sz="quarter" idx="5"/>
          </p:nvPr>
        </p:nvSpPr>
        <p:spPr/>
        <p:txBody>
          <a:bodyPr/>
          <a:lstStyle/>
          <a:p>
            <a:fld id="{241D8C11-CC3C-4E29-AC4C-A26C01688D76}" type="slidenum">
              <a:rPr lang="en-AU" smtClean="0"/>
              <a:t>21</a:t>
            </a:fld>
            <a:endParaRPr lang="en-AU" dirty="0"/>
          </a:p>
        </p:txBody>
      </p:sp>
    </p:spTree>
    <p:extLst>
      <p:ext uri="{BB962C8B-B14F-4D97-AF65-F5344CB8AC3E}">
        <p14:creationId xmlns:p14="http://schemas.microsoft.com/office/powerpoint/2010/main" val="282210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SAFE</a:t>
            </a:r>
            <a:endParaRPr lang="en-US" dirty="0"/>
          </a:p>
          <a:p>
            <a:pPr lvl="0"/>
            <a:r>
              <a:rPr lang="en-US" dirty="0"/>
              <a:t>Consistent Practice Approach (Practice Framework development)</a:t>
            </a:r>
            <a:endParaRPr lang="en-AU" dirty="0"/>
          </a:p>
          <a:p>
            <a:pPr lvl="0"/>
            <a:r>
              <a:rPr lang="en-US" dirty="0"/>
              <a:t>Home &amp; Community Program Models</a:t>
            </a:r>
            <a:endParaRPr lang="en-AU" dirty="0"/>
          </a:p>
          <a:p>
            <a:pPr lvl="0"/>
            <a:r>
              <a:rPr lang="en-US" dirty="0"/>
              <a:t>Outcome Measurement Framework development</a:t>
            </a:r>
            <a:endParaRPr lang="en-AU" dirty="0"/>
          </a:p>
          <a:p>
            <a:pPr lvl="0"/>
            <a:r>
              <a:rPr lang="en-US" dirty="0"/>
              <a:t>NSW/VIC Community growth project  </a:t>
            </a:r>
            <a:endParaRPr lang="en-AU" dirty="0"/>
          </a:p>
          <a:p>
            <a:pPr lvl="0"/>
            <a:r>
              <a:rPr lang="en-US" dirty="0"/>
              <a:t>ISP / Health Check / Incident management focus</a:t>
            </a:r>
            <a:endParaRPr lang="en-AU"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CONSISTENT</a:t>
            </a:r>
          </a:p>
          <a:p>
            <a:pPr lvl="0"/>
            <a:r>
              <a:rPr lang="en-US" sz="1200" dirty="0"/>
              <a:t>Reduce Agency Usage to 0% by Oct 2023</a:t>
            </a:r>
            <a:endParaRPr lang="en-AU" sz="1200" dirty="0"/>
          </a:p>
          <a:p>
            <a:pPr lvl="0"/>
            <a:r>
              <a:rPr lang="en-US" sz="1200" dirty="0"/>
              <a:t>Roster </a:t>
            </a:r>
            <a:r>
              <a:rPr lang="en-US" sz="1200" dirty="0" err="1"/>
              <a:t>Optimisation</a:t>
            </a:r>
            <a:r>
              <a:rPr lang="en-US" sz="1200" dirty="0"/>
              <a:t> </a:t>
            </a:r>
            <a:r>
              <a:rPr lang="en-US" sz="1200" dirty="0" err="1"/>
              <a:t>Finalisation</a:t>
            </a:r>
            <a:r>
              <a:rPr lang="en-US" sz="1200" dirty="0"/>
              <a:t>: NQ and Gympie final regions to complete</a:t>
            </a:r>
            <a:endParaRPr lang="en-AU" sz="1200" dirty="0"/>
          </a:p>
          <a:p>
            <a:pPr lvl="0"/>
            <a:r>
              <a:rPr lang="en-US" sz="1200" dirty="0"/>
              <a:t>Frontline Leadership Review</a:t>
            </a:r>
            <a:endParaRPr lang="en-AU" sz="1200" dirty="0"/>
          </a:p>
          <a:p>
            <a:pPr lvl="0"/>
            <a:r>
              <a:rPr lang="en-US" sz="1200" dirty="0" err="1"/>
              <a:t>Oncall</a:t>
            </a:r>
            <a:r>
              <a:rPr lang="en-US" sz="1200" dirty="0"/>
              <a:t> redesign</a:t>
            </a:r>
            <a:endParaRPr lang="en-AU" sz="1200" dirty="0"/>
          </a:p>
          <a:p>
            <a:pPr lvl="0"/>
            <a:r>
              <a:rPr lang="en-US" sz="1200" dirty="0"/>
              <a:t>Transport Project</a:t>
            </a:r>
            <a:endParaRPr lang="en-AU" sz="1200" dirty="0"/>
          </a:p>
          <a:p>
            <a:pPr lvl="0"/>
            <a:r>
              <a:rPr lang="en-US" sz="1200" b="1" i="1" dirty="0"/>
              <a:t>Supporting Choice &amp; Control:  </a:t>
            </a:r>
            <a:r>
              <a:rPr lang="en-US" sz="1200" dirty="0"/>
              <a:t>NDIS Support Funding Management Review / Project</a:t>
            </a:r>
            <a:endParaRPr lang="en-AU" sz="1200"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ENGAGED</a:t>
            </a:r>
            <a:endParaRPr lang="en-AU" dirty="0"/>
          </a:p>
          <a:p>
            <a:pPr lvl="0"/>
            <a:r>
              <a:rPr lang="en-US" sz="1200" dirty="0"/>
              <a:t>Stakeholder / Family Engagement ongoing focus</a:t>
            </a:r>
            <a:endParaRPr lang="en-AU" sz="1200" dirty="0"/>
          </a:p>
          <a:p>
            <a:pPr lvl="0"/>
            <a:r>
              <a:rPr lang="en-US" sz="1200" dirty="0"/>
              <a:t>GROWTH Strategy</a:t>
            </a:r>
            <a:endParaRPr lang="en-AU" sz="1200" dirty="0"/>
          </a:p>
          <a:p>
            <a:pPr lvl="0"/>
            <a:r>
              <a:rPr lang="en-US" sz="1200" dirty="0"/>
              <a:t>Induction and Onboarding of new staff</a:t>
            </a:r>
            <a:endParaRPr lang="en-AU" sz="1200" dirty="0"/>
          </a:p>
          <a:p>
            <a:pPr lvl="0"/>
            <a:r>
              <a:rPr lang="en-US" sz="1200" dirty="0"/>
              <a:t>Property Partnerships</a:t>
            </a:r>
            <a:endParaRPr lang="en-AU" sz="1200" dirty="0"/>
          </a:p>
          <a:p>
            <a:endParaRPr lang="en-AU" dirty="0"/>
          </a:p>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22</a:t>
            </a:fld>
            <a:endParaRPr lang="en-AU" dirty="0"/>
          </a:p>
        </p:txBody>
      </p:sp>
    </p:spTree>
    <p:extLst>
      <p:ext uri="{BB962C8B-B14F-4D97-AF65-F5344CB8AC3E}">
        <p14:creationId xmlns:p14="http://schemas.microsoft.com/office/powerpoint/2010/main" val="291370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b25c6ed7fb_0_54:notes"/>
          <p:cNvSpPr>
            <a:spLocks noGrp="1" noRot="1" noChangeAspect="1"/>
          </p:cNvSpPr>
          <p:nvPr>
            <p:ph type="sldImg" idx="2"/>
          </p:nvPr>
        </p:nvSpPr>
        <p:spPr>
          <a:xfrm>
            <a:off x="357188" y="1239838"/>
            <a:ext cx="5954712" cy="33512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b25c6ed7fb_0_54:notes"/>
          <p:cNvSpPr txBox="1">
            <a:spLocks noGrp="1"/>
          </p:cNvSpPr>
          <p:nvPr>
            <p:ph type="body" idx="1"/>
          </p:nvPr>
        </p:nvSpPr>
        <p:spPr>
          <a:xfrm>
            <a:off x="666909" y="4777195"/>
            <a:ext cx="533527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 name="Google Shape;115;g1b25c6ed7fb_0_54:notes"/>
          <p:cNvSpPr txBox="1">
            <a:spLocks noGrp="1"/>
          </p:cNvSpPr>
          <p:nvPr>
            <p:ph type="sldNum" idx="12"/>
          </p:nvPr>
        </p:nvSpPr>
        <p:spPr>
          <a:xfrm>
            <a:off x="3777607" y="9428583"/>
            <a:ext cx="2889938" cy="49796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dirty="0"/>
          </a:p>
        </p:txBody>
      </p:sp>
    </p:spTree>
    <p:extLst>
      <p:ext uri="{BB962C8B-B14F-4D97-AF65-F5344CB8AC3E}">
        <p14:creationId xmlns:p14="http://schemas.microsoft.com/office/powerpoint/2010/main" val="459211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B41E9-204A-4F0C-A1F7-6B5FE67B71B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81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Then</a:t>
            </a:r>
          </a:p>
          <a:p>
            <a:pPr marL="171450" indent="-171450">
              <a:buFont typeface="Arial" panose="020B0604020202020204" pitchFamily="34" charset="0"/>
              <a:buChar char="•"/>
            </a:pPr>
            <a:r>
              <a:rPr lang="en-US" dirty="0"/>
              <a:t>Established 27 years ago around the kitchen table of the founder to delivery community based services om the Sunshine Coast</a:t>
            </a:r>
          </a:p>
          <a:p>
            <a:pPr marL="171450" indent="-171450">
              <a:buFont typeface="Arial" panose="020B0604020202020204" pitchFamily="34" charset="0"/>
              <a:buChar char="•"/>
            </a:pPr>
            <a:r>
              <a:rPr lang="en-US" dirty="0"/>
              <a:t>Grew over the years to be a major provider through taking on many new services and finding as well as merging with another 8 different like minded not for profits in Queensland and Victoria</a:t>
            </a:r>
          </a:p>
          <a:p>
            <a:pPr marL="171450" indent="-171450">
              <a:buFont typeface="Arial" panose="020B0604020202020204" pitchFamily="34" charset="0"/>
              <a:buChar char="•"/>
            </a:pPr>
            <a:r>
              <a:rPr lang="en-US" dirty="0"/>
              <a:t>We became part of Endeavour Foundation in 2014 after a successful merger</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Now</a:t>
            </a:r>
          </a:p>
          <a:p>
            <a:pPr marL="171450" indent="-171450">
              <a:buFont typeface="Arial" panose="020B0604020202020204" pitchFamily="34" charset="0"/>
              <a:buChar char="•"/>
            </a:pPr>
            <a:r>
              <a:rPr lang="en-US" dirty="0"/>
              <a:t>Along with Work, and Home and Community we are the third service delivery division of Endeavour</a:t>
            </a:r>
          </a:p>
          <a:p>
            <a:pPr marL="171450" indent="-171450">
              <a:buFont typeface="Arial" panose="020B0604020202020204" pitchFamily="34" charset="0"/>
              <a:buChar char="•"/>
            </a:pPr>
            <a:r>
              <a:rPr lang="en-US" dirty="0"/>
              <a:t>We have a large caseload of over 10,000 clients who we support across 17 different services</a:t>
            </a:r>
          </a:p>
          <a:p>
            <a:pPr marL="171450" indent="-171450">
              <a:buFont typeface="Arial" panose="020B0604020202020204" pitchFamily="34" charset="0"/>
              <a:buChar char="•"/>
            </a:pPr>
            <a:r>
              <a:rPr lang="en-US" dirty="0"/>
              <a:t>As a division we employ over 500 team members</a:t>
            </a:r>
          </a:p>
          <a:p>
            <a:pPr marL="171450" indent="-171450">
              <a:buFont typeface="Arial" panose="020B0604020202020204" pitchFamily="34" charset="0"/>
              <a:buChar char="•"/>
            </a:pPr>
            <a:r>
              <a:rPr lang="en-US" dirty="0"/>
              <a:t>We have over 20 sites stretched from Cairns in the North to Frankston in SE Melbourne</a:t>
            </a:r>
          </a:p>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25</a:t>
            </a:fld>
            <a:endParaRPr lang="en-AU" dirty="0"/>
          </a:p>
        </p:txBody>
      </p:sp>
    </p:spTree>
    <p:extLst>
      <p:ext uri="{BB962C8B-B14F-4D97-AF65-F5344CB8AC3E}">
        <p14:creationId xmlns:p14="http://schemas.microsoft.com/office/powerpoint/2010/main" val="308449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We have a number of initiatives in play at the moment to grow our services and to support Endeavour Foundation </a:t>
            </a:r>
          </a:p>
          <a:p>
            <a:pPr marL="457200" indent="-457200">
              <a:buFont typeface="Arial" panose="020B0604020202020204" pitchFamily="34" charset="0"/>
              <a:buChar char="•"/>
            </a:pPr>
            <a:r>
              <a:rPr lang="en-US" sz="1200" dirty="0"/>
              <a:t>Provide more and more new staff to Endeavour Foundation – Whether that be trainees, or staff on our sites or at the Service Centre. With 8000 people on our caseload we have many high quality candidates who would love to be part of our team</a:t>
            </a:r>
          </a:p>
          <a:p>
            <a:pPr marL="457200" indent="-457200">
              <a:buFont typeface="Arial" panose="020B0604020202020204" pitchFamily="34" charset="0"/>
              <a:buChar char="•"/>
            </a:pPr>
            <a:r>
              <a:rPr lang="en-US" sz="1200" dirty="0"/>
              <a:t>Expand our NDIS Specialist Services into Sydney and other regions We have been very successful growing in Queensland and Victoria and we have begun taking that success to NSW</a:t>
            </a:r>
          </a:p>
          <a:p>
            <a:pPr marL="457200" indent="-457200">
              <a:buFont typeface="Arial" panose="020B0604020202020204" pitchFamily="34" charset="0"/>
              <a:buChar char="•"/>
            </a:pPr>
            <a:r>
              <a:rPr lang="en-US" sz="1200" dirty="0"/>
              <a:t>Many of our allied services have applications outside of the NDIS  so we have begun growing and developing our non-NDIS revenue streams</a:t>
            </a:r>
          </a:p>
          <a:p>
            <a:pPr marL="457200" indent="-457200">
              <a:buFont typeface="Arial" panose="020B0604020202020204" pitchFamily="34" charset="0"/>
              <a:buChar char="•"/>
            </a:pPr>
            <a:r>
              <a:rPr lang="en-US" sz="1200" dirty="0"/>
              <a:t>You may have heard of Disability Employment Services or DES. Its one of the major contracts we deliver. Next year we will be drawing on our 75 years of history and knowledge to tender to become a nationwide Intellectual Disability Specialist provider.</a:t>
            </a:r>
          </a:p>
          <a:p>
            <a:pPr marL="457200" indent="-457200">
              <a:buFont typeface="Arial" panose="020B0604020202020204" pitchFamily="34" charset="0"/>
              <a:buChar char="•"/>
            </a:pPr>
            <a:r>
              <a:rPr lang="en-US" sz="1200" dirty="0"/>
              <a:t>Our training services are Melbourne based and we plan to expand into Queensland and NSW with a focus on disability related training for our clients our staff and people who work in our sector</a:t>
            </a:r>
          </a:p>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26</a:t>
            </a:fld>
            <a:endParaRPr lang="en-AU" dirty="0"/>
          </a:p>
        </p:txBody>
      </p:sp>
    </p:spTree>
    <p:extLst>
      <p:ext uri="{BB962C8B-B14F-4D97-AF65-F5344CB8AC3E}">
        <p14:creationId xmlns:p14="http://schemas.microsoft.com/office/powerpoint/2010/main" val="906192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Employment</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work with people to help them overcome barriers to employment, find them a job and help them keep it. We have a number of government contracts and currently have a caseload of over 8000 – many of whom have a disability</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have around 200 staff from the Sunshine Coast up to Townsville and we are in most of the same regions as Endeavour</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employ over 200 apprentices and trainees who we place with host employers  including 40 trainees at Endeavour.</a:t>
            </a:r>
            <a:endParaRPr lang="en-AU"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en-AU"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Education and Training</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have our own Registered Training Organisation based in Melbourne and last year 475 students went through our courses including Supported Workers from our Social Enterprises</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offer nationally recognised courses for people with a disability as well as for disability workers and a number of other human services focused courses</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also provide specialist youth support services on the sunshine Coast and vocational training in regional Queensland</a:t>
            </a:r>
            <a:endParaRPr lang="en-AU" sz="1200" dirty="0">
              <a:effectLst/>
              <a:latin typeface="Calibri" panose="020F0502020204030204" pitchFamily="34" charset="0"/>
              <a:ea typeface="Calibri" panose="020F0502020204030204" pitchFamily="34" charset="0"/>
            </a:endParaRPr>
          </a:p>
          <a:p>
            <a:endParaRPr lang="en-AU" sz="1200" dirty="0"/>
          </a:p>
          <a:p>
            <a:r>
              <a:rPr lang="en-US" sz="1200" dirty="0">
                <a:effectLst/>
                <a:latin typeface="Calibri" panose="020F0502020204030204" pitchFamily="34" charset="0"/>
                <a:ea typeface="Calibri" panose="020F0502020204030204" pitchFamily="34" charset="0"/>
              </a:rPr>
              <a:t>Specialist Services</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From a standing start 5 years ago we now have over 2300 NDIS clients and more than 130 Support Coordinators and Behavioural Support practitioners providing specialist NDIS services from Cairns in Nth Qld to Frankston in SE Melbourne</a:t>
            </a:r>
            <a:endParaRPr lang="en-AU"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also provide non NDIS clinical services such a vocational psychology </a:t>
            </a:r>
            <a:endParaRPr lang="en-AU" sz="1200" dirty="0">
              <a:effectLst/>
              <a:latin typeface="Calibri" panose="020F050202020403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27</a:t>
            </a:fld>
            <a:endParaRPr lang="en-AU" dirty="0"/>
          </a:p>
        </p:txBody>
      </p:sp>
    </p:spTree>
    <p:extLst>
      <p:ext uri="{BB962C8B-B14F-4D97-AF65-F5344CB8AC3E}">
        <p14:creationId xmlns:p14="http://schemas.microsoft.com/office/powerpoint/2010/main" val="3893392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B41E9-204A-4F0C-A1F7-6B5FE67B71B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0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new world of employment and the challenge we face in improving outcomes for people with disability in employment.</a:t>
            </a:r>
          </a:p>
          <a:p>
            <a:r>
              <a:rPr lang="en-US" dirty="0"/>
              <a:t>We know that for decades now the gap between the 53% of working age people with disability and the 84% without disability has remained largely unchanged.</a:t>
            </a:r>
          </a:p>
          <a:p>
            <a:r>
              <a:rPr lang="en-US" dirty="0"/>
              <a:t>We have accepted the challenge, have looked at employment through a different lens AND have a plan for positive change.</a:t>
            </a:r>
          </a:p>
          <a:p>
            <a:endParaRPr lang="en-US" dirty="0"/>
          </a:p>
          <a:p>
            <a:r>
              <a:rPr lang="en-US" dirty="0"/>
              <a:t>The following video provides an insight into where we’re going and I’ll then show you the journey we’ve commenced.</a:t>
            </a:r>
          </a:p>
          <a:p>
            <a:endParaRPr lang="en-AU" dirty="0"/>
          </a:p>
        </p:txBody>
      </p:sp>
      <p:sp>
        <p:nvSpPr>
          <p:cNvPr id="4" name="Slide Number Placeholder 3"/>
          <p:cNvSpPr>
            <a:spLocks noGrp="1"/>
          </p:cNvSpPr>
          <p:nvPr>
            <p:ph type="sldNum" sz="quarter" idx="5"/>
          </p:nvPr>
        </p:nvSpPr>
        <p:spPr/>
        <p:txBody>
          <a:bodyPr/>
          <a:lstStyle/>
          <a:p>
            <a:fld id="{0C1B41E9-204A-4F0C-A1F7-6B5FE67B71B2}" type="slidenum">
              <a:rPr lang="en-AU" smtClean="0"/>
              <a:t>30</a:t>
            </a:fld>
            <a:endParaRPr lang="en-AU" dirty="0"/>
          </a:p>
        </p:txBody>
      </p:sp>
    </p:spTree>
    <p:extLst>
      <p:ext uri="{BB962C8B-B14F-4D97-AF65-F5344CB8AC3E}">
        <p14:creationId xmlns:p14="http://schemas.microsoft.com/office/powerpoint/2010/main" val="2437174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VIDEO PLAYS</a:t>
            </a:r>
          </a:p>
          <a:p>
            <a:endParaRPr lang="en-US" dirty="0"/>
          </a:p>
          <a:p>
            <a:r>
              <a:rPr lang="en-US" dirty="0"/>
              <a:t>We know employment offers so much more than a pay packet. It can enhance a sense of personal dignity, self-respect, financial security, friendships, personal and professional growth and more opportunities – aren’t these things we all want in our lives?</a:t>
            </a:r>
          </a:p>
          <a:p>
            <a:endParaRPr lang="en-US" dirty="0"/>
          </a:p>
          <a:p>
            <a:r>
              <a:rPr lang="en-US" dirty="0"/>
              <a:t>In collaboration with Community Solutions Group, Commercial partners and many others, we are supporting a growing number of people facing barriers to enter into or advance their employment AND we’re also helping employers create the right opportunities for a more diverse and inclusive workplace.</a:t>
            </a:r>
            <a:endParaRPr lang="en-AU" dirty="0"/>
          </a:p>
        </p:txBody>
      </p:sp>
      <p:sp>
        <p:nvSpPr>
          <p:cNvPr id="4" name="Slide Number Placeholder 3"/>
          <p:cNvSpPr>
            <a:spLocks noGrp="1"/>
          </p:cNvSpPr>
          <p:nvPr>
            <p:ph type="sldNum" sz="quarter" idx="5"/>
          </p:nvPr>
        </p:nvSpPr>
        <p:spPr/>
        <p:txBody>
          <a:bodyPr/>
          <a:lstStyle/>
          <a:p>
            <a:fld id="{0C1B41E9-204A-4F0C-A1F7-6B5FE67B71B2}" type="slidenum">
              <a:rPr lang="en-AU" smtClean="0"/>
              <a:t>31</a:t>
            </a:fld>
            <a:endParaRPr lang="en-AU" dirty="0"/>
          </a:p>
        </p:txBody>
      </p:sp>
    </p:spTree>
    <p:extLst>
      <p:ext uri="{BB962C8B-B14F-4D97-AF65-F5344CB8AC3E}">
        <p14:creationId xmlns:p14="http://schemas.microsoft.com/office/powerpoint/2010/main" val="35837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four primary employment pathways:</a:t>
            </a:r>
          </a:p>
          <a:p>
            <a:pPr marL="228600" indent="-228600">
              <a:buAutoNum type="arabicPeriod"/>
            </a:pPr>
            <a:r>
              <a:rPr lang="en-US" b="1" dirty="0"/>
              <a:t>Disability Social Enterprise </a:t>
            </a:r>
            <a:r>
              <a:rPr lang="en-US" dirty="0"/>
              <a:t>(AKA 28 Business Solutions sites) – where we offer tailored roles focused on training and employment in a highly supportive environment where people can choose to build a long-term career or use it as a steppingstone to more.</a:t>
            </a:r>
          </a:p>
          <a:p>
            <a:pPr marL="228600" indent="-228600">
              <a:buAutoNum type="arabicPeriod"/>
            </a:pPr>
            <a:r>
              <a:rPr lang="en-US" b="1" dirty="0"/>
              <a:t>Supported Hosted Employment </a:t>
            </a:r>
            <a:r>
              <a:rPr lang="en-US" dirty="0"/>
              <a:t>– is an opportunity for people to be employed in a mainstream workplace, with a high level of support from Endeavour on site and paid by Endeavour.</a:t>
            </a:r>
          </a:p>
          <a:p>
            <a:pPr marL="228600" indent="-228600">
              <a:buAutoNum type="arabicPeriod"/>
            </a:pPr>
            <a:r>
              <a:rPr lang="en-US" b="1" dirty="0"/>
              <a:t>Supported Independent Employment </a:t>
            </a:r>
            <a:r>
              <a:rPr lang="en-US" dirty="0"/>
              <a:t>is where people take the next step towards mainstream employment with some support as needed from Endeavour, but paid by another employer.</a:t>
            </a:r>
          </a:p>
          <a:p>
            <a:pPr marL="228600" indent="-228600">
              <a:buAutoNum type="arabicPeriod"/>
            </a:pPr>
            <a:r>
              <a:rPr lang="en-US" dirty="0"/>
              <a:t>Mainstream employment is the ultimate goal for many and we support and celebrate this ambition knowing the journey may be short or long and will depend on the skills, experiences and needs of each person.,</a:t>
            </a:r>
          </a:p>
        </p:txBody>
      </p:sp>
      <p:sp>
        <p:nvSpPr>
          <p:cNvPr id="4" name="Slide Number Placeholder 3"/>
          <p:cNvSpPr>
            <a:spLocks noGrp="1"/>
          </p:cNvSpPr>
          <p:nvPr>
            <p:ph type="sldNum" sz="quarter" idx="5"/>
          </p:nvPr>
        </p:nvSpPr>
        <p:spPr/>
        <p:txBody>
          <a:bodyPr/>
          <a:lstStyle/>
          <a:p>
            <a:fld id="{0C1B41E9-204A-4F0C-A1F7-6B5FE67B71B2}" type="slidenum">
              <a:rPr lang="en-AU" smtClean="0"/>
              <a:t>32</a:t>
            </a:fld>
            <a:endParaRPr lang="en-AU" dirty="0"/>
          </a:p>
        </p:txBody>
      </p:sp>
    </p:spTree>
    <p:extLst>
      <p:ext uri="{BB962C8B-B14F-4D97-AF65-F5344CB8AC3E}">
        <p14:creationId xmlns:p14="http://schemas.microsoft.com/office/powerpoint/2010/main" val="1761525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some we prepared earlier!</a:t>
            </a:r>
          </a:p>
          <a:p>
            <a:r>
              <a:rPr lang="en-US" b="1" dirty="0"/>
              <a:t>Defence Assistance Program</a:t>
            </a:r>
            <a:r>
              <a:rPr lang="en-US" dirty="0"/>
              <a:t> (AKA DAP) – 100 people doing work as diverse as document management and bomb detection dog walking</a:t>
            </a:r>
          </a:p>
          <a:p>
            <a:r>
              <a:rPr lang="en-US" b="1" dirty="0"/>
              <a:t>Coles Distribution Centre</a:t>
            </a:r>
            <a:r>
              <a:rPr lang="en-US" dirty="0"/>
              <a:t> for 7 people every day to re-sort milk crates at 100% accuracy and 4 times more proactively than any work team prior!</a:t>
            </a:r>
          </a:p>
          <a:p>
            <a:r>
              <a:rPr lang="en-US" dirty="0"/>
              <a:t>And</a:t>
            </a:r>
          </a:p>
          <a:p>
            <a:r>
              <a:rPr lang="en-US" dirty="0"/>
              <a:t>6 people at </a:t>
            </a:r>
            <a:r>
              <a:rPr lang="en-US" b="1" dirty="0"/>
              <a:t>Phoenix Power</a:t>
            </a:r>
            <a:r>
              <a:rPr lang="en-US" dirty="0"/>
              <a:t> who turn green waste into mulch and we support them by removing debris that can’t be mulched.</a:t>
            </a:r>
          </a:p>
          <a:p>
            <a:endParaRPr lang="en-US" dirty="0"/>
          </a:p>
          <a:p>
            <a:r>
              <a:rPr lang="en-US" dirty="0"/>
              <a:t>The journey is just beginning, there are some massive opportunities in the pipeline and there has never been a more exciting time to be involved with Work at The Endeavour  Foundation</a:t>
            </a:r>
            <a:endParaRPr lang="en-AU" dirty="0"/>
          </a:p>
        </p:txBody>
      </p:sp>
      <p:sp>
        <p:nvSpPr>
          <p:cNvPr id="4" name="Slide Number Placeholder 3"/>
          <p:cNvSpPr>
            <a:spLocks noGrp="1"/>
          </p:cNvSpPr>
          <p:nvPr>
            <p:ph type="sldNum" sz="quarter" idx="5"/>
          </p:nvPr>
        </p:nvSpPr>
        <p:spPr/>
        <p:txBody>
          <a:bodyPr/>
          <a:lstStyle/>
          <a:p>
            <a:fld id="{0C1B41E9-204A-4F0C-A1F7-6B5FE67B71B2}" type="slidenum">
              <a:rPr lang="en-AU" smtClean="0"/>
              <a:t>33</a:t>
            </a:fld>
            <a:endParaRPr lang="en-AU" dirty="0"/>
          </a:p>
        </p:txBody>
      </p:sp>
    </p:spTree>
    <p:extLst>
      <p:ext uri="{BB962C8B-B14F-4D97-AF65-F5344CB8AC3E}">
        <p14:creationId xmlns:p14="http://schemas.microsoft.com/office/powerpoint/2010/main" val="3455077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B41E9-204A-4F0C-A1F7-6B5FE67B71B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86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AU" b="0" i="0" dirty="0">
                <a:solidFill>
                  <a:srgbClr val="4D4D4F"/>
                </a:solidFill>
                <a:effectLst/>
                <a:latin typeface="Lato" panose="020F0502020204030203" pitchFamily="34" charset="0"/>
              </a:rPr>
              <a:t>Welcome (why are we here) </a:t>
            </a:r>
          </a:p>
          <a:p>
            <a:pPr marL="0" indent="0" algn="l">
              <a:buNone/>
            </a:pPr>
            <a:endParaRPr lang="en-AU" b="0" i="0" dirty="0">
              <a:solidFill>
                <a:srgbClr val="4D4D4F"/>
              </a:solidFill>
              <a:effectLst/>
              <a:latin typeface="Lato" panose="020F0502020204030203" pitchFamily="34" charset="0"/>
            </a:endParaRPr>
          </a:p>
          <a:p>
            <a:pPr marL="0" indent="0" algn="l">
              <a:buNone/>
            </a:pPr>
            <a:r>
              <a:rPr lang="en-AU" b="0" i="0" dirty="0">
                <a:solidFill>
                  <a:srgbClr val="4D4D4F"/>
                </a:solidFill>
                <a:effectLst/>
                <a:latin typeface="Lato" panose="020F0502020204030203" pitchFamily="34" charset="0"/>
              </a:rPr>
              <a:t>Team Connect is about uniting us – the ESS survey said </a:t>
            </a:r>
          </a:p>
          <a:p>
            <a:pPr marL="171450" indent="-171450" algn="l">
              <a:buFont typeface="Arial" panose="020B0604020202020204" pitchFamily="34" charset="0"/>
              <a:buChar char="•"/>
            </a:pPr>
            <a:r>
              <a:rPr lang="en-AU" b="0" i="0" dirty="0">
                <a:solidFill>
                  <a:srgbClr val="4D4D4F"/>
                </a:solidFill>
                <a:effectLst/>
                <a:latin typeface="Lato" panose="020F0502020204030203" pitchFamily="34" charset="0"/>
              </a:rPr>
              <a:t>there was not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enough information on progress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4D4D4F"/>
                </a:solidFill>
                <a:effectLst/>
                <a:latin typeface="Lato" panose="020F0502020204030203" pitchFamily="34" charset="0"/>
              </a:rPr>
              <a:t>It’s a dedicated time (twice a year) to </a:t>
            </a:r>
          </a:p>
          <a:p>
            <a:pPr marL="171450" indent="-171450" algn="l">
              <a:buFont typeface="Arial" panose="020B0604020202020204" pitchFamily="34" charset="0"/>
              <a:buChar char="•"/>
            </a:pPr>
            <a:endParaRPr lang="en-AU" sz="1200" b="0" i="0" dirty="0">
              <a:solidFill>
                <a:srgbClr val="4D4D4F"/>
              </a:solidFill>
              <a:effectLst/>
              <a:highlight>
                <a:srgbClr val="FFFF00"/>
              </a:highlight>
              <a:latin typeface="Lato" panose="020F0502020204030203" pitchFamily="34" charset="0"/>
              <a:ea typeface="+mn-ea"/>
              <a:cs typeface="+mn-cs"/>
            </a:endParaRPr>
          </a:p>
          <a:p>
            <a:pPr marL="171450" indent="-171450" algn="l">
              <a:buFont typeface="Arial" panose="020B0604020202020204" pitchFamily="34" charset="0"/>
              <a:buChar char="•"/>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information is filtered down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Disconnect between frontline and supporting functions.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l">
              <a:buFont typeface="Arial" panose="020B0604020202020204" pitchFamily="34" charset="0"/>
              <a:buChar char="•"/>
            </a:pPr>
            <a:endPar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171450" indent="-171450" algn="l">
              <a:buFont typeface="Arial" panose="020B0604020202020204" pitchFamily="34" charset="0"/>
              <a:buChar char="•"/>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limited opportunities for 2-way communication.</a:t>
            </a:r>
            <a:endParaRPr lang="en-AU" sz="1200" b="0" i="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a:buFont typeface="Arial" panose="020B0604020202020204" pitchFamily="34" charset="0"/>
              <a:buChar char="•"/>
            </a:pPr>
            <a:r>
              <a:rPr lang="en-AU" b="0" i="0" dirty="0">
                <a:solidFill>
                  <a:srgbClr val="4D4D4F"/>
                </a:solidFill>
                <a:effectLst/>
                <a:latin typeface="Lato" panose="020F0502020204030203" pitchFamily="34" charset="0"/>
              </a:rPr>
              <a:t>We want to hear from as many people as possible</a:t>
            </a:r>
          </a:p>
          <a:p>
            <a:pPr marL="0" indent="0" algn="l">
              <a:buNone/>
            </a:pPr>
            <a:endParaRPr lang="en-AU" dirty="0">
              <a:solidFill>
                <a:srgbClr val="4D4D4F"/>
              </a:solidFill>
              <a:latin typeface="Lato" panose="020F0502020204030203" pitchFamily="34" charset="0"/>
            </a:endParaRPr>
          </a:p>
          <a:p>
            <a:r>
              <a:rPr lang="en-AU" b="0" i="0" dirty="0">
                <a:solidFill>
                  <a:srgbClr val="4D4D4F"/>
                </a:solidFill>
                <a:effectLst/>
                <a:latin typeface="Lato" panose="020F0502020204030203" pitchFamily="34" charset="0"/>
              </a:rPr>
              <a:t>Today we are focusing on </a:t>
            </a:r>
            <a:r>
              <a:rPr lang="en-AU" dirty="0">
                <a:solidFill>
                  <a:srgbClr val="4D4D4F"/>
                </a:solidFill>
                <a:latin typeface="Lato" panose="020F0502020204030203" pitchFamily="34" charset="0"/>
              </a:rPr>
              <a:t>topics </a:t>
            </a:r>
            <a:r>
              <a:rPr lang="en-AU" b="0" i="0" dirty="0">
                <a:solidFill>
                  <a:srgbClr val="4D4D4F"/>
                </a:solidFill>
                <a:effectLst/>
                <a:latin typeface="Lato" panose="020F0502020204030203" pitchFamily="34" charset="0"/>
              </a:rPr>
              <a:t>important to you! </a:t>
            </a:r>
            <a:endParaRPr lang="en-US" dirty="0"/>
          </a:p>
        </p:txBody>
      </p:sp>
      <p:sp>
        <p:nvSpPr>
          <p:cNvPr id="4" name="Slide Number Placeholder 3"/>
          <p:cNvSpPr>
            <a:spLocks noGrp="1"/>
          </p:cNvSpPr>
          <p:nvPr>
            <p:ph type="sldNum" sz="quarter" idx="5"/>
          </p:nvPr>
        </p:nvSpPr>
        <p:spPr/>
        <p:txBody>
          <a:bodyPr/>
          <a:lstStyle/>
          <a:p>
            <a:fld id="{308A3456-4C9C-4E46-977C-D43FD5490061}" type="slidenum">
              <a:rPr lang="en-AU" smtClean="0"/>
              <a:t>4</a:t>
            </a:fld>
            <a:endParaRPr lang="en-AU" dirty="0"/>
          </a:p>
        </p:txBody>
      </p:sp>
    </p:spTree>
    <p:extLst>
      <p:ext uri="{BB962C8B-B14F-4D97-AF65-F5344CB8AC3E}">
        <p14:creationId xmlns:p14="http://schemas.microsoft.com/office/powerpoint/2010/main" val="2652090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36</a:t>
            </a:fld>
            <a:endParaRPr lang="en-AU" dirty="0"/>
          </a:p>
        </p:txBody>
      </p:sp>
    </p:spTree>
    <p:extLst>
      <p:ext uri="{BB962C8B-B14F-4D97-AF65-F5344CB8AC3E}">
        <p14:creationId xmlns:p14="http://schemas.microsoft.com/office/powerpoint/2010/main" val="59259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37</a:t>
            </a:fld>
            <a:endParaRPr lang="en-AU" dirty="0"/>
          </a:p>
        </p:txBody>
      </p:sp>
    </p:spTree>
    <p:extLst>
      <p:ext uri="{BB962C8B-B14F-4D97-AF65-F5344CB8AC3E}">
        <p14:creationId xmlns:p14="http://schemas.microsoft.com/office/powerpoint/2010/main" val="3896387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38</a:t>
            </a:fld>
            <a:endParaRPr lang="en-AU" dirty="0"/>
          </a:p>
        </p:txBody>
      </p:sp>
    </p:spTree>
    <p:extLst>
      <p:ext uri="{BB962C8B-B14F-4D97-AF65-F5344CB8AC3E}">
        <p14:creationId xmlns:p14="http://schemas.microsoft.com/office/powerpoint/2010/main" val="1769650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QR code here is for the feedback survey – not Mentimeter</a:t>
            </a:r>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40</a:t>
            </a:fld>
            <a:endParaRPr lang="en-AU" dirty="0"/>
          </a:p>
        </p:txBody>
      </p:sp>
    </p:spTree>
    <p:extLst>
      <p:ext uri="{BB962C8B-B14F-4D97-AF65-F5344CB8AC3E}">
        <p14:creationId xmlns:p14="http://schemas.microsoft.com/office/powerpoint/2010/main" val="3772471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Closing video </a:t>
            </a:r>
          </a:p>
        </p:txBody>
      </p:sp>
      <p:sp>
        <p:nvSpPr>
          <p:cNvPr id="4" name="Slide Number Placeholder 3"/>
          <p:cNvSpPr>
            <a:spLocks noGrp="1"/>
          </p:cNvSpPr>
          <p:nvPr>
            <p:ph type="sldNum" sz="quarter" idx="5"/>
          </p:nvPr>
        </p:nvSpPr>
        <p:spPr/>
        <p:txBody>
          <a:bodyPr/>
          <a:lstStyle/>
          <a:p>
            <a:fld id="{308A3456-4C9C-4E46-977C-D43FD5490061}" type="slidenum">
              <a:rPr lang="en-AU" smtClean="0"/>
              <a:t>42</a:t>
            </a:fld>
            <a:endParaRPr lang="en-AU" dirty="0"/>
          </a:p>
        </p:txBody>
      </p:sp>
    </p:spTree>
    <p:extLst>
      <p:ext uri="{BB962C8B-B14F-4D97-AF65-F5344CB8AC3E}">
        <p14:creationId xmlns:p14="http://schemas.microsoft.com/office/powerpoint/2010/main" val="74299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some members of the executive team will share some brief presentations and you can ask questions about their presentations afterwards.</a:t>
            </a:r>
          </a:p>
          <a:p>
            <a:r>
              <a:rPr lang="en-US" dirty="0"/>
              <a:t>Then all members of the executive team will be available for a general question time for about 30 minutes before we wrap up.</a:t>
            </a:r>
          </a:p>
          <a:p>
            <a:endParaRPr lang="en-US" dirty="0"/>
          </a:p>
          <a:p>
            <a:r>
              <a:rPr lang="en-US" dirty="0"/>
              <a:t>Introduce all members of ELT who are online.</a:t>
            </a:r>
          </a:p>
          <a:p>
            <a:endParaRPr lang="en-US" dirty="0"/>
          </a:p>
          <a:p>
            <a:r>
              <a:rPr lang="en-US" b="1" dirty="0">
                <a:highlight>
                  <a:srgbClr val="FFFF00"/>
                </a:highlight>
              </a:rPr>
              <a:t>Housekeeping </a:t>
            </a:r>
          </a:p>
          <a:p>
            <a:endParaRPr lang="en-US" b="1" dirty="0">
              <a:highlight>
                <a:srgbClr val="FFFF00"/>
              </a:highlight>
            </a:endParaRPr>
          </a:p>
          <a:p>
            <a:r>
              <a:rPr lang="en-US" b="0" dirty="0">
                <a:highlight>
                  <a:srgbClr val="FFFF00"/>
                </a:highlight>
              </a:rPr>
              <a:t>During the session, we will be asking you some questions to help us get a sense of how everyone is feeling. </a:t>
            </a:r>
          </a:p>
          <a:p>
            <a:r>
              <a:rPr lang="en-US" b="0" dirty="0">
                <a:highlight>
                  <a:srgbClr val="FFFF00"/>
                </a:highlight>
              </a:rPr>
              <a:t>You will need to have your mobile phone on hand. We will give you some more instructions in a moment.</a:t>
            </a:r>
          </a:p>
          <a:p>
            <a:endParaRPr lang="en-US" dirty="0"/>
          </a:p>
        </p:txBody>
      </p:sp>
      <p:sp>
        <p:nvSpPr>
          <p:cNvPr id="4" name="Slide Number Placeholder 3"/>
          <p:cNvSpPr>
            <a:spLocks noGrp="1"/>
          </p:cNvSpPr>
          <p:nvPr>
            <p:ph type="sldNum" sz="quarter" idx="5"/>
          </p:nvPr>
        </p:nvSpPr>
        <p:spPr/>
        <p:txBody>
          <a:bodyPr/>
          <a:lstStyle/>
          <a:p>
            <a:fld id="{241D8C11-CC3C-4E29-AC4C-A26C01688D76}" type="slidenum">
              <a:rPr lang="en-AU" smtClean="0"/>
              <a:t>5</a:t>
            </a:fld>
            <a:endParaRPr lang="en-AU" dirty="0"/>
          </a:p>
        </p:txBody>
      </p:sp>
    </p:spTree>
    <p:extLst>
      <p:ext uri="{BB962C8B-B14F-4D97-AF65-F5344CB8AC3E}">
        <p14:creationId xmlns:p14="http://schemas.microsoft.com/office/powerpoint/2010/main" val="23786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to use reactions or chat</a:t>
            </a:r>
          </a:p>
          <a:p>
            <a:endParaRPr lang="en-US" dirty="0"/>
          </a:p>
          <a:p>
            <a:r>
              <a:rPr lang="en-US" dirty="0"/>
              <a:t>Invite people to come off mute and share a story  </a:t>
            </a:r>
          </a:p>
          <a:p>
            <a:endParaRPr lang="en-US" dirty="0"/>
          </a:p>
          <a:p>
            <a:endParaRPr lang="en-US" i="1"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fld id="{308A3456-4C9C-4E46-977C-D43FD5490061}" type="slidenum">
              <a:rPr lang="en-AU" smtClean="0"/>
              <a:t>6</a:t>
            </a:fld>
            <a:endParaRPr lang="en-AU" dirty="0"/>
          </a:p>
        </p:txBody>
      </p:sp>
    </p:spTree>
    <p:extLst>
      <p:ext uri="{BB962C8B-B14F-4D97-AF65-F5344CB8AC3E}">
        <p14:creationId xmlns:p14="http://schemas.microsoft.com/office/powerpoint/2010/main" val="391768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Engagement result for April 2023 was 65%, which is an incremental increase of 2 points. </a:t>
            </a:r>
          </a:p>
          <a:p>
            <a:endParaRPr lang="en-US" dirty="0"/>
          </a:p>
          <a:p>
            <a:r>
              <a:rPr lang="en-US" dirty="0"/>
              <a:t>Engagement is a measure of our connection to out workplace. This is typically measured through what we ‘say’ about our organization, whether we ‘strive’ or the effort we put in for our organisation, and whether we intend to ‘stay’ with our organization.</a:t>
            </a:r>
          </a:p>
          <a:p>
            <a:endParaRPr lang="en-US" dirty="0"/>
          </a:p>
          <a:p>
            <a:r>
              <a:rPr lang="en-US" dirty="0"/>
              <a:t>The areas we are doing well in are:</a:t>
            </a:r>
          </a:p>
          <a:p>
            <a:endParaRPr lang="en-US" dirty="0"/>
          </a:p>
          <a:p>
            <a:pPr marL="342900" lvl="0" indent="-342900">
              <a:lnSpc>
                <a:spcPct val="105000"/>
              </a:lnSpc>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rPr>
              <a:t>‘We’re proud to work here’ +3 points.</a:t>
            </a:r>
            <a:endParaRPr lang="en-AU" sz="18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rPr>
              <a:t>Recommend org as a good place to work +3</a:t>
            </a:r>
            <a:endParaRPr lang="en-AU" sz="18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AU" sz="1800" dirty="0">
                <a:effectLst/>
                <a:latin typeface="Calibri" panose="020F0502020204030204" pitchFamily="34" charset="0"/>
                <a:ea typeface="Times New Roman" panose="02020603050405020304" pitchFamily="18" charset="0"/>
              </a:rPr>
              <a:t>Allows us to make positive difference +4</a:t>
            </a:r>
            <a:endParaRPr lang="en-AU" sz="1800" dirty="0">
              <a:effectLst/>
              <a:latin typeface="Calibri" panose="020F0502020204030204" pitchFamily="34" charset="0"/>
              <a:ea typeface="Calibri" panose="020F0502020204030204" pitchFamily="34" charset="0"/>
            </a:endParaRPr>
          </a:p>
          <a:p>
            <a:endParaRPr lang="en-AU" dirty="0"/>
          </a:p>
          <a:p>
            <a:r>
              <a:rPr lang="en-AU" dirty="0"/>
              <a:t>These are good results and the increase in the results means we’re heading in the right direction.</a:t>
            </a:r>
          </a:p>
          <a:p>
            <a:endParaRPr lang="en-AU" dirty="0"/>
          </a:p>
          <a:p>
            <a:r>
              <a:rPr lang="en-AU" dirty="0"/>
              <a:t>But we can do better. </a:t>
            </a:r>
          </a:p>
          <a:p>
            <a:endParaRPr lang="en-AU" dirty="0"/>
          </a:p>
          <a:p>
            <a:r>
              <a:rPr lang="en-AU" dirty="0"/>
              <a:t>We know that high engagement in an organisation has many benefits; i</a:t>
            </a:r>
            <a:r>
              <a:rPr lang="en-AU" b="0" i="0" dirty="0">
                <a:solidFill>
                  <a:srgbClr val="4D5156"/>
                </a:solidFill>
                <a:effectLst/>
                <a:latin typeface="Google Sans"/>
              </a:rPr>
              <a:t>t creates a better work culture, it reduces staff turnover, it increases productivity, it builds better work and customer relationships, and impacts a company’s financial sustainability. Which is why it’s important to us, and why we continue to talk about it.</a:t>
            </a:r>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7</a:t>
            </a:fld>
            <a:endParaRPr lang="en-AU" dirty="0"/>
          </a:p>
        </p:txBody>
      </p:sp>
    </p:spTree>
    <p:extLst>
      <p:ext uri="{BB962C8B-B14F-4D97-AF65-F5344CB8AC3E}">
        <p14:creationId xmlns:p14="http://schemas.microsoft.com/office/powerpoint/2010/main" val="294840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questions that have been identified as the most important to our people (and will increase engagement if they improve). These are also the areas where we have been putting in the most effort (based on previous survey feedback) and we can see that there has been an improvement. </a:t>
            </a:r>
          </a:p>
          <a:p>
            <a:endParaRPr lang="en-US" dirty="0"/>
          </a:p>
          <a:p>
            <a:pPr marL="342900" lvl="0" indent="-342900">
              <a:lnSpc>
                <a:spcPct val="105000"/>
              </a:lnSpc>
              <a:buFont typeface="Symbol" panose="05050102010706020507" pitchFamily="18" charset="2"/>
              <a:buChar char=""/>
            </a:pPr>
            <a:r>
              <a:rPr lang="en-AU" sz="1200" dirty="0">
                <a:effectLst/>
                <a:latin typeface="Calibri" panose="020F0502020204030204" pitchFamily="34" charset="0"/>
                <a:ea typeface="Times New Roman" panose="02020603050405020304" pitchFamily="18" charset="0"/>
              </a:rPr>
              <a:t>Company values don’t match culture - 67% but +8 increase.</a:t>
            </a:r>
            <a:endParaRPr lang="en-AU"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AU" sz="1200" dirty="0">
                <a:effectLst/>
                <a:latin typeface="Calibri" panose="020F0502020204030204" pitchFamily="34" charset="0"/>
                <a:ea typeface="Times New Roman" panose="02020603050405020304" pitchFamily="18" charset="0"/>
              </a:rPr>
              <a:t>Leaders communicate a vision that motivates us – 59% but +3 increase</a:t>
            </a:r>
            <a:endParaRPr lang="en-AU"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AU" sz="1200" dirty="0">
                <a:effectLst/>
                <a:latin typeface="Calibri" panose="020F0502020204030204" pitchFamily="34" charset="0"/>
                <a:ea typeface="Times New Roman" panose="02020603050405020304" pitchFamily="18" charset="0"/>
              </a:rPr>
              <a:t>Senior leaders demonstrate that people are important to our success – 57% but +4 increase.</a:t>
            </a:r>
            <a:endParaRPr lang="en-AU"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AU" sz="1200" dirty="0">
                <a:effectLst/>
                <a:latin typeface="Calibri" panose="020F0502020204030204" pitchFamily="34" charset="0"/>
                <a:ea typeface="Times New Roman" panose="02020603050405020304" pitchFamily="18" charset="0"/>
              </a:rPr>
              <a:t>Open &amp; honest two-way communication – 62% but +5 increase.</a:t>
            </a:r>
            <a:endParaRPr lang="en-AU" sz="12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endParaRPr lang="en-AU" sz="12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AU" sz="1200" dirty="0">
                <a:effectLst/>
                <a:latin typeface="Calibri" panose="020F0502020204030204" pitchFamily="34" charset="0"/>
                <a:ea typeface="Times New Roman" panose="02020603050405020304" pitchFamily="18" charset="0"/>
              </a:rPr>
              <a:t>It’s great that we’re seeing an improvement in these areas – it means the changes we’ve made are having an impact. But we also know we need to keep improving in these areas and your feedback in the engagement surveys helps us to improve, so please keep completing your surveys. </a:t>
            </a:r>
          </a:p>
          <a:p>
            <a:pPr marL="0" lvl="0" indent="0">
              <a:lnSpc>
                <a:spcPct val="105000"/>
              </a:lnSpc>
              <a:spcAft>
                <a:spcPts val="800"/>
              </a:spcAft>
              <a:buFont typeface="Symbol" panose="05050102010706020507" pitchFamily="18" charset="2"/>
              <a:buNone/>
            </a:pPr>
            <a:endParaRPr lang="en-AU" sz="12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AU" sz="1200" dirty="0">
                <a:effectLst/>
                <a:latin typeface="Calibri" panose="020F0502020204030204" pitchFamily="34" charset="0"/>
                <a:ea typeface="Times New Roman" panose="02020603050405020304" pitchFamily="18" charset="0"/>
              </a:rPr>
              <a:t>Our next survey in due in October – this is a full survey, so it’s a little longer. We do a full survey every 2 years and a pulse (shorter version) every 6 months to see how we’re tracking.</a:t>
            </a:r>
          </a:p>
          <a:p>
            <a:pPr marL="0" lvl="0" indent="0">
              <a:lnSpc>
                <a:spcPct val="105000"/>
              </a:lnSpc>
              <a:spcAft>
                <a:spcPts val="800"/>
              </a:spcAft>
              <a:buFont typeface="Symbol" panose="05050102010706020507" pitchFamily="18" charset="2"/>
              <a:buNone/>
            </a:pPr>
            <a:endParaRPr lang="en-AU" sz="1200" dirty="0">
              <a:effectLst/>
              <a:latin typeface="Calibri" panose="020F0502020204030204" pitchFamily="34"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41D8C11-CC3C-4E29-AC4C-A26C01688D76}" type="slidenum">
              <a:rPr lang="en-AU" smtClean="0"/>
              <a:t>8</a:t>
            </a:fld>
            <a:endParaRPr lang="en-AU" dirty="0"/>
          </a:p>
        </p:txBody>
      </p:sp>
    </p:spTree>
    <p:extLst>
      <p:ext uri="{BB962C8B-B14F-4D97-AF65-F5344CB8AC3E}">
        <p14:creationId xmlns:p14="http://schemas.microsoft.com/office/powerpoint/2010/main" val="294062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308A3456-4C9C-4E46-977C-D43FD5490061}" type="slidenum">
              <a:rPr lang="en-AU" smtClean="0"/>
              <a:t>10</a:t>
            </a:fld>
            <a:endParaRPr lang="en-AU" dirty="0"/>
          </a:p>
        </p:txBody>
      </p:sp>
    </p:spTree>
    <p:extLst>
      <p:ext uri="{BB962C8B-B14F-4D97-AF65-F5344CB8AC3E}">
        <p14:creationId xmlns:p14="http://schemas.microsoft.com/office/powerpoint/2010/main" val="149392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 We have some work to do &gt; We are kicking goals</a:t>
            </a:r>
            <a:endParaRPr lang="en-AU" dirty="0"/>
          </a:p>
        </p:txBody>
      </p:sp>
      <p:sp>
        <p:nvSpPr>
          <p:cNvPr id="4" name="Slide Number Placeholder 3"/>
          <p:cNvSpPr>
            <a:spLocks noGrp="1"/>
          </p:cNvSpPr>
          <p:nvPr>
            <p:ph type="sldNum" sz="quarter" idx="5"/>
          </p:nvPr>
        </p:nvSpPr>
        <p:spPr/>
        <p:txBody>
          <a:bodyPr/>
          <a:lstStyle/>
          <a:p>
            <a:fld id="{308A3456-4C9C-4E46-977C-D43FD5490061}" type="slidenum">
              <a:rPr lang="en-AU" smtClean="0"/>
              <a:t>11</a:t>
            </a:fld>
            <a:endParaRPr lang="en-AU" dirty="0"/>
          </a:p>
        </p:txBody>
      </p:sp>
    </p:spTree>
    <p:extLst>
      <p:ext uri="{BB962C8B-B14F-4D97-AF65-F5344CB8AC3E}">
        <p14:creationId xmlns:p14="http://schemas.microsoft.com/office/powerpoint/2010/main" val="3439049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4BA71-121F-3B47-A8E8-6C7F749BFA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 Placeholder 2">
            <a:extLst>
              <a:ext uri="{FF2B5EF4-FFF2-40B4-BE49-F238E27FC236}">
                <a16:creationId xmlns:a16="http://schemas.microsoft.com/office/drawing/2014/main" id="{C8356F02-ED38-4F4C-BD82-C07270EFC443}"/>
              </a:ext>
            </a:extLst>
          </p:cNvPr>
          <p:cNvSpPr>
            <a:spLocks noGrp="1"/>
          </p:cNvSpPr>
          <p:nvPr>
            <p:ph type="body" sz="quarter" idx="10" hasCustomPrompt="1"/>
          </p:nvPr>
        </p:nvSpPr>
        <p:spPr>
          <a:xfrm>
            <a:off x="720000" y="5970588"/>
            <a:ext cx="6884838" cy="601662"/>
          </a:xfrm>
          <a:prstGeom prst="rect">
            <a:avLst/>
          </a:prstGeom>
        </p:spPr>
        <p:txBody>
          <a:bodyPr/>
          <a:lstStyle>
            <a:lvl1pPr marL="0" indent="0">
              <a:buNone/>
              <a:defRPr>
                <a:solidFill>
                  <a:schemeClr val="accent1"/>
                </a:solidFill>
              </a:defRPr>
            </a:lvl1pPr>
          </a:lstStyle>
          <a:p>
            <a:r>
              <a:rPr lang="en-US" b="1" i="0" dirty="0">
                <a:solidFill>
                  <a:srgbClr val="6458A7"/>
                </a:solidFill>
                <a:latin typeface="Arial" panose="020B0604020202020204" pitchFamily="34" charset="0"/>
                <a:cs typeface="Arial" panose="020B0604020202020204" pitchFamily="34" charset="0"/>
              </a:rPr>
              <a:t>Click to edit subtitle</a:t>
            </a:r>
          </a:p>
        </p:txBody>
      </p:sp>
      <p:sp>
        <p:nvSpPr>
          <p:cNvPr id="19" name="Title 1">
            <a:extLst>
              <a:ext uri="{FF2B5EF4-FFF2-40B4-BE49-F238E27FC236}">
                <a16:creationId xmlns:a16="http://schemas.microsoft.com/office/drawing/2014/main" id="{5245F59E-5C97-0A4A-B1C1-6603BB7D250A}"/>
              </a:ext>
            </a:extLst>
          </p:cNvPr>
          <p:cNvSpPr>
            <a:spLocks noGrp="1"/>
          </p:cNvSpPr>
          <p:nvPr>
            <p:ph type="title"/>
          </p:nvPr>
        </p:nvSpPr>
        <p:spPr>
          <a:xfrm>
            <a:off x="720000" y="997307"/>
            <a:ext cx="10568684" cy="2086715"/>
          </a:xfrm>
        </p:spPr>
        <p:txBody>
          <a:bodyPr anchor="t" anchorCtr="0">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0411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F431F3-4077-6A47-BFB2-0FA2C021B1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EC78028-87C8-8A4C-B6E3-9703535B134F}"/>
              </a:ext>
            </a:extLst>
          </p:cNvPr>
          <p:cNvSpPr>
            <a:spLocks noGrp="1"/>
          </p:cNvSpPr>
          <p:nvPr>
            <p:ph type="title" hasCustomPrompt="1"/>
          </p:nvPr>
        </p:nvSpPr>
        <p:spPr>
          <a:xfrm>
            <a:off x="720000" y="1080000"/>
            <a:ext cx="9893150" cy="1981200"/>
          </a:xfrm>
        </p:spPr>
        <p:txBody>
          <a:bodyPr anchor="t" anchorCtr="0"/>
          <a:lstStyle>
            <a:lvl1pPr>
              <a:defRPr sz="4800"/>
            </a:lvl1pPr>
          </a:lstStyle>
          <a:p>
            <a:r>
              <a:rPr lang="en-US" dirty="0"/>
              <a:t>Click to edit title</a:t>
            </a:r>
          </a:p>
        </p:txBody>
      </p:sp>
      <p:sp>
        <p:nvSpPr>
          <p:cNvPr id="9" name="Text Placeholder 3">
            <a:extLst>
              <a:ext uri="{FF2B5EF4-FFF2-40B4-BE49-F238E27FC236}">
                <a16:creationId xmlns:a16="http://schemas.microsoft.com/office/drawing/2014/main" id="{829E1C14-D187-8B49-ACCA-A527A7B86840}"/>
              </a:ext>
            </a:extLst>
          </p:cNvPr>
          <p:cNvSpPr>
            <a:spLocks noGrp="1"/>
          </p:cNvSpPr>
          <p:nvPr>
            <p:ph type="body" sz="half" idx="2" hasCustomPrompt="1"/>
          </p:nvPr>
        </p:nvSpPr>
        <p:spPr>
          <a:xfrm>
            <a:off x="720000" y="3324113"/>
            <a:ext cx="9893150" cy="2362200"/>
          </a:xfrm>
          <a:prstGeom prst="rect">
            <a:avLst/>
          </a:prstGeo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extLst>
      <p:ext uri="{BB962C8B-B14F-4D97-AF65-F5344CB8AC3E}">
        <p14:creationId xmlns:p14="http://schemas.microsoft.com/office/powerpoint/2010/main" val="4014734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title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C2D13-747A-4B48-90CF-D07A69EC20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C234C7BA-FE4D-AC4F-BEAD-A4E31024E80D}"/>
              </a:ext>
            </a:extLst>
          </p:cNvPr>
          <p:cNvSpPr>
            <a:spLocks noGrp="1"/>
          </p:cNvSpPr>
          <p:nvPr>
            <p:ph type="title"/>
          </p:nvPr>
        </p:nvSpPr>
        <p:spPr>
          <a:xfrm>
            <a:off x="1620000" y="1620000"/>
            <a:ext cx="9554887" cy="1897014"/>
          </a:xfrm>
        </p:spPr>
        <p:txBody>
          <a:bodyPr anchor="t" anchorCtr="0">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1773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Titl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3AF05-6785-8D42-9F44-F9EF496463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95221B3-CFFA-884B-89F1-01B64455343C}"/>
              </a:ext>
            </a:extLst>
          </p:cNvPr>
          <p:cNvSpPr>
            <a:spLocks noGrp="1"/>
          </p:cNvSpPr>
          <p:nvPr>
            <p:ph type="title"/>
          </p:nvPr>
        </p:nvSpPr>
        <p:spPr>
          <a:xfrm>
            <a:off x="1620000" y="1620000"/>
            <a:ext cx="9554887" cy="1897014"/>
          </a:xfrm>
        </p:spPr>
        <p:txBody>
          <a:bodyPr anchor="t" anchorCtr="0">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1480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titl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59B03-4A4A-3D48-B9D2-7FD05EE096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96E4220-B179-9445-A722-5B636D03A40A}"/>
              </a:ext>
            </a:extLst>
          </p:cNvPr>
          <p:cNvSpPr>
            <a:spLocks noGrp="1"/>
          </p:cNvSpPr>
          <p:nvPr>
            <p:ph type="title"/>
          </p:nvPr>
        </p:nvSpPr>
        <p:spPr>
          <a:xfrm>
            <a:off x="1620000" y="1620000"/>
            <a:ext cx="9554887" cy="1897014"/>
          </a:xfrm>
        </p:spPr>
        <p:txBody>
          <a:bodyPr anchor="t" anchorCtr="0">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18830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Titl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35832-A3BE-0C47-BDB4-7C50892065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8484617-0172-7F45-BEE5-0C0CCFC44BC2}"/>
              </a:ext>
            </a:extLst>
          </p:cNvPr>
          <p:cNvSpPr>
            <a:spLocks noGrp="1"/>
          </p:cNvSpPr>
          <p:nvPr>
            <p:ph type="title"/>
          </p:nvPr>
        </p:nvSpPr>
        <p:spPr>
          <a:xfrm>
            <a:off x="1620000" y="1620000"/>
            <a:ext cx="9554887" cy="1897014"/>
          </a:xfrm>
        </p:spPr>
        <p:txBody>
          <a:bodyPr anchor="t" anchorCtr="0">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47679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9418-1D73-7540-AB73-BF4F68C367DB}"/>
              </a:ext>
            </a:extLst>
          </p:cNvPr>
          <p:cNvSpPr>
            <a:spLocks noGrp="1"/>
          </p:cNvSpPr>
          <p:nvPr>
            <p:ph type="title"/>
          </p:nvPr>
        </p:nvSpPr>
        <p:spPr>
          <a:xfrm>
            <a:off x="720000" y="540001"/>
            <a:ext cx="10633800" cy="920664"/>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FC3C51-2069-E846-85D7-367374AC3CD1}"/>
              </a:ext>
            </a:extLst>
          </p:cNvPr>
          <p:cNvSpPr>
            <a:spLocks noGrp="1"/>
          </p:cNvSpPr>
          <p:nvPr>
            <p:ph sz="half" idx="1"/>
          </p:nvPr>
        </p:nvSpPr>
        <p:spPr>
          <a:xfrm>
            <a:off x="720000" y="1825625"/>
            <a:ext cx="5181600" cy="416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9A9B49E-7D25-9740-BC2E-92EA823011B1}"/>
              </a:ext>
            </a:extLst>
          </p:cNvPr>
          <p:cNvSpPr>
            <a:spLocks noGrp="1"/>
          </p:cNvSpPr>
          <p:nvPr>
            <p:ph sz="half" idx="2"/>
          </p:nvPr>
        </p:nvSpPr>
        <p:spPr>
          <a:xfrm>
            <a:off x="6172200" y="1825625"/>
            <a:ext cx="5181600" cy="416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845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logo">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EF5811C-E467-ED4A-B94D-1A0B42EFA1BF}"/>
              </a:ext>
            </a:extLst>
          </p:cNvPr>
          <p:cNvSpPr>
            <a:spLocks noGrp="1"/>
          </p:cNvSpPr>
          <p:nvPr>
            <p:ph type="title" hasCustomPrompt="1"/>
          </p:nvPr>
        </p:nvSpPr>
        <p:spPr>
          <a:xfrm>
            <a:off x="720000" y="540000"/>
            <a:ext cx="10515600" cy="1325563"/>
          </a:xfrm>
        </p:spPr>
        <p:txBody>
          <a:bodyPr lIns="90000" tIns="46800" rIns="90000" bIns="46800" anchor="t" anchorCtr="0"/>
          <a:lstStyle/>
          <a:p>
            <a:r>
              <a:rPr lang="en-US" dirty="0"/>
              <a:t>Click to edit title</a:t>
            </a:r>
          </a:p>
        </p:txBody>
      </p:sp>
      <p:sp>
        <p:nvSpPr>
          <p:cNvPr id="6" name="Content Placeholder 10">
            <a:extLst>
              <a:ext uri="{FF2B5EF4-FFF2-40B4-BE49-F238E27FC236}">
                <a16:creationId xmlns:a16="http://schemas.microsoft.com/office/drawing/2014/main" id="{A1E4ED61-1122-054E-BF75-88981B4DB27E}"/>
              </a:ext>
            </a:extLst>
          </p:cNvPr>
          <p:cNvSpPr>
            <a:spLocks noGrp="1"/>
          </p:cNvSpPr>
          <p:nvPr>
            <p:ph sz="quarter" idx="10" hasCustomPrompt="1"/>
          </p:nvPr>
        </p:nvSpPr>
        <p:spPr>
          <a:xfrm>
            <a:off x="720000" y="2351314"/>
            <a:ext cx="10515600" cy="3574473"/>
          </a:xfrm>
          <a:prstGeom prst="rect">
            <a:avLst/>
          </a:prstGeom>
        </p:spPr>
        <p:txBody>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253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98E57FD-65D4-2F4E-B12B-42353B2723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670" y="199982"/>
            <a:ext cx="1494628" cy="501476"/>
          </a:xfrm>
          <a:prstGeom prst="rect">
            <a:avLst/>
          </a:prstGeom>
        </p:spPr>
      </p:pic>
    </p:spTree>
    <p:extLst>
      <p:ext uri="{BB962C8B-B14F-4D97-AF65-F5344CB8AC3E}">
        <p14:creationId xmlns:p14="http://schemas.microsoft.com/office/powerpoint/2010/main" val="255709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2CF3A-900C-7F44-90B0-5420D8A1ED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2">
            <a:extLst>
              <a:ext uri="{FF2B5EF4-FFF2-40B4-BE49-F238E27FC236}">
                <a16:creationId xmlns:a16="http://schemas.microsoft.com/office/drawing/2014/main" id="{D9B7A7F4-09F1-0044-8913-DA8CD6129F88}"/>
              </a:ext>
            </a:extLst>
          </p:cNvPr>
          <p:cNvSpPr>
            <a:spLocks noGrp="1"/>
          </p:cNvSpPr>
          <p:nvPr>
            <p:ph type="body" sz="quarter" idx="10" hasCustomPrompt="1"/>
          </p:nvPr>
        </p:nvSpPr>
        <p:spPr>
          <a:xfrm>
            <a:off x="720000" y="5970588"/>
            <a:ext cx="6884838" cy="601662"/>
          </a:xfrm>
          <a:prstGeom prst="rect">
            <a:avLst/>
          </a:prstGeom>
        </p:spPr>
        <p:txBody>
          <a:bodyPr/>
          <a:lstStyle>
            <a:lvl1pPr marL="0" indent="0">
              <a:buNone/>
              <a:defRPr>
                <a:solidFill>
                  <a:schemeClr val="accent1"/>
                </a:solidFill>
              </a:defRPr>
            </a:lvl1pPr>
          </a:lstStyle>
          <a:p>
            <a:r>
              <a:rPr lang="en-US" b="1" i="0" dirty="0">
                <a:solidFill>
                  <a:srgbClr val="6458A7"/>
                </a:solidFill>
                <a:latin typeface="Arial" panose="020B0604020202020204" pitchFamily="34" charset="0"/>
                <a:cs typeface="Arial" panose="020B0604020202020204" pitchFamily="34" charset="0"/>
              </a:rPr>
              <a:t>Click to edit Master subtitle style</a:t>
            </a:r>
          </a:p>
        </p:txBody>
      </p:sp>
      <p:sp>
        <p:nvSpPr>
          <p:cNvPr id="12" name="Title 1">
            <a:extLst>
              <a:ext uri="{FF2B5EF4-FFF2-40B4-BE49-F238E27FC236}">
                <a16:creationId xmlns:a16="http://schemas.microsoft.com/office/drawing/2014/main" id="{BF548F5E-B6E4-D742-BFE4-F4563B6D8099}"/>
              </a:ext>
            </a:extLst>
          </p:cNvPr>
          <p:cNvSpPr>
            <a:spLocks noGrp="1"/>
          </p:cNvSpPr>
          <p:nvPr>
            <p:ph type="title"/>
          </p:nvPr>
        </p:nvSpPr>
        <p:spPr>
          <a:xfrm>
            <a:off x="720000" y="997307"/>
            <a:ext cx="7060713" cy="1325563"/>
          </a:xfrm>
        </p:spPr>
        <p:txBody>
          <a:bodyPr anchor="t" anchorCtr="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1637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3A6ED-F7BA-6A4C-BE5F-17A0EB6966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2">
            <a:extLst>
              <a:ext uri="{FF2B5EF4-FFF2-40B4-BE49-F238E27FC236}">
                <a16:creationId xmlns:a16="http://schemas.microsoft.com/office/drawing/2014/main" id="{D9B7A7F4-09F1-0044-8913-DA8CD6129F88}"/>
              </a:ext>
            </a:extLst>
          </p:cNvPr>
          <p:cNvSpPr>
            <a:spLocks noGrp="1"/>
          </p:cNvSpPr>
          <p:nvPr>
            <p:ph type="body" sz="quarter" idx="10" hasCustomPrompt="1"/>
          </p:nvPr>
        </p:nvSpPr>
        <p:spPr>
          <a:xfrm>
            <a:off x="720000" y="5970588"/>
            <a:ext cx="6884838" cy="601662"/>
          </a:xfrm>
          <a:prstGeom prst="rect">
            <a:avLst/>
          </a:prstGeom>
        </p:spPr>
        <p:txBody>
          <a:bodyPr/>
          <a:lstStyle>
            <a:lvl1pPr marL="0" indent="0">
              <a:buNone/>
              <a:defRPr>
                <a:solidFill>
                  <a:schemeClr val="accent1"/>
                </a:solidFill>
              </a:defRPr>
            </a:lvl1pPr>
          </a:lstStyle>
          <a:p>
            <a:r>
              <a:rPr lang="en-US" b="1" i="0" dirty="0">
                <a:solidFill>
                  <a:srgbClr val="6458A7"/>
                </a:solidFill>
                <a:latin typeface="Arial" panose="020B0604020202020204" pitchFamily="34" charset="0"/>
                <a:cs typeface="Arial" panose="020B0604020202020204" pitchFamily="34" charset="0"/>
              </a:rPr>
              <a:t>Click to edit Master subtitle style</a:t>
            </a:r>
          </a:p>
        </p:txBody>
      </p:sp>
      <p:sp>
        <p:nvSpPr>
          <p:cNvPr id="23" name="Title 1">
            <a:extLst>
              <a:ext uri="{FF2B5EF4-FFF2-40B4-BE49-F238E27FC236}">
                <a16:creationId xmlns:a16="http://schemas.microsoft.com/office/drawing/2014/main" id="{C342EE9E-2940-364A-83F5-5AE58DBD4FA4}"/>
              </a:ext>
            </a:extLst>
          </p:cNvPr>
          <p:cNvSpPr>
            <a:spLocks noGrp="1"/>
          </p:cNvSpPr>
          <p:nvPr>
            <p:ph type="title"/>
          </p:nvPr>
        </p:nvSpPr>
        <p:spPr>
          <a:xfrm>
            <a:off x="720000" y="997307"/>
            <a:ext cx="7060713" cy="1325563"/>
          </a:xfrm>
        </p:spPr>
        <p:txBody>
          <a:bodyPr anchor="t" anchorCtr="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901921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0D26D0-D6D7-AE4A-9F53-E35C057396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FC65FF-4D00-F54C-AEA8-7EDDB2C46791}"/>
              </a:ext>
            </a:extLst>
          </p:cNvPr>
          <p:cNvSpPr>
            <a:spLocks noGrp="1"/>
          </p:cNvSpPr>
          <p:nvPr>
            <p:ph type="title"/>
          </p:nvPr>
        </p:nvSpPr>
        <p:spPr>
          <a:xfrm>
            <a:off x="1187532" y="1440000"/>
            <a:ext cx="9642764" cy="2561984"/>
          </a:xfrm>
        </p:spPr>
        <p:txBody>
          <a:bodyPr>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580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AC795-AB06-2842-BBDB-8B0C613F24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6335C788-DB0B-E344-B84E-CDAA3066CAE1}"/>
              </a:ext>
            </a:extLst>
          </p:cNvPr>
          <p:cNvSpPr>
            <a:spLocks noGrp="1"/>
          </p:cNvSpPr>
          <p:nvPr>
            <p:ph sz="half" idx="1"/>
          </p:nvPr>
        </p:nvSpPr>
        <p:spPr>
          <a:xfrm>
            <a:off x="720000" y="1825625"/>
            <a:ext cx="5181600" cy="416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ADC271E9-94C1-3246-A35A-C6CC0EAEAF39}"/>
              </a:ext>
            </a:extLst>
          </p:cNvPr>
          <p:cNvSpPr>
            <a:spLocks noGrp="1"/>
          </p:cNvSpPr>
          <p:nvPr>
            <p:ph sz="half" idx="2"/>
          </p:nvPr>
        </p:nvSpPr>
        <p:spPr>
          <a:xfrm>
            <a:off x="6172200" y="1825625"/>
            <a:ext cx="5181600" cy="416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F38B127-DF6D-6E48-AD32-2056E4BF479A}"/>
              </a:ext>
            </a:extLst>
          </p:cNvPr>
          <p:cNvSpPr>
            <a:spLocks noGrp="1"/>
          </p:cNvSpPr>
          <p:nvPr>
            <p:ph type="body" sz="quarter" idx="10" hasCustomPrompt="1"/>
          </p:nvPr>
        </p:nvSpPr>
        <p:spPr>
          <a:xfrm>
            <a:off x="720000" y="540000"/>
            <a:ext cx="10633800" cy="939800"/>
          </a:xfrm>
        </p:spPr>
        <p:txBody>
          <a:bodyPr>
            <a:normAutofit/>
          </a:bodyPr>
          <a:lstStyle>
            <a:lvl1pPr marL="0" indent="0">
              <a:buNone/>
              <a:defRPr sz="4400" b="1">
                <a:solidFill>
                  <a:schemeClr val="accent1"/>
                </a:solidFill>
                <a:latin typeface="+mj-lt"/>
              </a:defRPr>
            </a:lvl1pPr>
          </a:lstStyle>
          <a:p>
            <a:pPr lvl="0"/>
            <a:r>
              <a:rPr lang="en-US" dirty="0"/>
              <a:t>Click to edit title</a:t>
            </a:r>
          </a:p>
        </p:txBody>
      </p:sp>
    </p:spTree>
    <p:extLst>
      <p:ext uri="{BB962C8B-B14F-4D97-AF65-F5344CB8AC3E}">
        <p14:creationId xmlns:p14="http://schemas.microsoft.com/office/powerpoint/2010/main" val="170788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D4A67B-F0C4-034B-9F64-502BAB9DD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3057A61-652E-0E44-973E-D7D39231B418}"/>
              </a:ext>
            </a:extLst>
          </p:cNvPr>
          <p:cNvSpPr>
            <a:spLocks noGrp="1"/>
          </p:cNvSpPr>
          <p:nvPr>
            <p:ph type="title"/>
          </p:nvPr>
        </p:nvSpPr>
        <p:spPr>
          <a:xfrm>
            <a:off x="720000" y="540001"/>
            <a:ext cx="10515600" cy="896914"/>
          </a:xfrm>
        </p:spPr>
        <p:txBody>
          <a:bodyPr anchor="t" anchorCtr="0"/>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0F4899-1543-AC48-9A21-C3AF9F4044E5}"/>
              </a:ext>
            </a:extLst>
          </p:cNvPr>
          <p:cNvSpPr>
            <a:spLocks noGrp="1"/>
          </p:cNvSpPr>
          <p:nvPr>
            <p:ph type="body" idx="1"/>
          </p:nvPr>
        </p:nvSpPr>
        <p:spPr>
          <a:xfrm>
            <a:off x="720000" y="1681163"/>
            <a:ext cx="5157787" cy="69390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69CAE8-1D85-F942-8028-0F9439285CC0}"/>
              </a:ext>
            </a:extLst>
          </p:cNvPr>
          <p:cNvSpPr>
            <a:spLocks noGrp="1"/>
          </p:cNvSpPr>
          <p:nvPr>
            <p:ph sz="half" idx="2"/>
          </p:nvPr>
        </p:nvSpPr>
        <p:spPr>
          <a:xfrm>
            <a:off x="720000" y="2505075"/>
            <a:ext cx="5157787" cy="3496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0A5338E-8E4B-194C-8C74-597D6C85A3C0}"/>
              </a:ext>
            </a:extLst>
          </p:cNvPr>
          <p:cNvSpPr>
            <a:spLocks noGrp="1"/>
          </p:cNvSpPr>
          <p:nvPr>
            <p:ph type="body" sz="quarter" idx="3"/>
          </p:nvPr>
        </p:nvSpPr>
        <p:spPr>
          <a:xfrm>
            <a:off x="6172200" y="1681163"/>
            <a:ext cx="5183188" cy="69390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6A473-5581-E145-8195-69BBC317F4AA}"/>
              </a:ext>
            </a:extLst>
          </p:cNvPr>
          <p:cNvSpPr>
            <a:spLocks noGrp="1"/>
          </p:cNvSpPr>
          <p:nvPr>
            <p:ph sz="quarter" idx="4"/>
          </p:nvPr>
        </p:nvSpPr>
        <p:spPr>
          <a:xfrm>
            <a:off x="6172200" y="2505075"/>
            <a:ext cx="5183188" cy="3496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3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AFF59-B871-6245-A527-4CD239CE0A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60AB17-9BC9-AD49-81A0-0F7E4292D600}"/>
              </a:ext>
            </a:extLst>
          </p:cNvPr>
          <p:cNvSpPr>
            <a:spLocks noGrp="1"/>
          </p:cNvSpPr>
          <p:nvPr>
            <p:ph type="title"/>
          </p:nvPr>
        </p:nvSpPr>
        <p:spPr>
          <a:xfrm>
            <a:off x="720000" y="540000"/>
            <a:ext cx="10515600" cy="1325563"/>
          </a:xfrm>
        </p:spPr>
        <p:txBody>
          <a:bodyPr tIns="46800" anchor="t" anchorCtr="0"/>
          <a:lstStyle/>
          <a:p>
            <a:r>
              <a:rPr lang="en-US"/>
              <a:t>Click to edit Master title style</a:t>
            </a:r>
            <a:endParaRPr lang="en-US" dirty="0"/>
          </a:p>
        </p:txBody>
      </p:sp>
      <p:sp>
        <p:nvSpPr>
          <p:cNvPr id="7" name="Chart Placeholder 6">
            <a:extLst>
              <a:ext uri="{FF2B5EF4-FFF2-40B4-BE49-F238E27FC236}">
                <a16:creationId xmlns:a16="http://schemas.microsoft.com/office/drawing/2014/main" id="{8ADAF529-1560-CC4A-8798-1894913747EB}"/>
              </a:ext>
            </a:extLst>
          </p:cNvPr>
          <p:cNvSpPr>
            <a:spLocks noGrp="1"/>
          </p:cNvSpPr>
          <p:nvPr>
            <p:ph type="chart" sz="quarter" idx="10"/>
          </p:nvPr>
        </p:nvSpPr>
        <p:spPr>
          <a:xfrm>
            <a:off x="720000" y="2003425"/>
            <a:ext cx="10515600" cy="3632200"/>
          </a:xfrm>
        </p:spPr>
        <p:txBody>
          <a:bodyPr/>
          <a:lstStyle>
            <a:lvl1pPr marL="0" indent="0">
              <a:buNone/>
              <a:defRPr/>
            </a:lvl1pPr>
          </a:lstStyle>
          <a:p>
            <a:r>
              <a:rPr lang="en-US" dirty="0"/>
              <a:t>Click icon to add chart</a:t>
            </a:r>
          </a:p>
        </p:txBody>
      </p:sp>
    </p:spTree>
    <p:extLst>
      <p:ext uri="{BB962C8B-B14F-4D97-AF65-F5344CB8AC3E}">
        <p14:creationId xmlns:p14="http://schemas.microsoft.com/office/powerpoint/2010/main" val="52701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C84E51-592B-5D4F-B800-478CD33460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6">
            <a:extLst>
              <a:ext uri="{FF2B5EF4-FFF2-40B4-BE49-F238E27FC236}">
                <a16:creationId xmlns:a16="http://schemas.microsoft.com/office/drawing/2014/main" id="{2EF5811C-E467-ED4A-B94D-1A0B42EFA1BF}"/>
              </a:ext>
            </a:extLst>
          </p:cNvPr>
          <p:cNvSpPr>
            <a:spLocks noGrp="1"/>
          </p:cNvSpPr>
          <p:nvPr>
            <p:ph type="title" hasCustomPrompt="1"/>
          </p:nvPr>
        </p:nvSpPr>
        <p:spPr>
          <a:xfrm>
            <a:off x="720000" y="540000"/>
            <a:ext cx="10515600" cy="1325563"/>
          </a:xfrm>
        </p:spPr>
        <p:txBody>
          <a:bodyPr lIns="90000" tIns="46800" rIns="90000" bIns="46800" anchor="t" anchorCtr="0"/>
          <a:lstStyle/>
          <a:p>
            <a:r>
              <a:rPr lang="en-US" dirty="0"/>
              <a:t>Click to edit title</a:t>
            </a:r>
          </a:p>
        </p:txBody>
      </p:sp>
      <p:sp>
        <p:nvSpPr>
          <p:cNvPr id="6" name="Content Placeholder 10">
            <a:extLst>
              <a:ext uri="{FF2B5EF4-FFF2-40B4-BE49-F238E27FC236}">
                <a16:creationId xmlns:a16="http://schemas.microsoft.com/office/drawing/2014/main" id="{A1E4ED61-1122-054E-BF75-88981B4DB27E}"/>
              </a:ext>
            </a:extLst>
          </p:cNvPr>
          <p:cNvSpPr>
            <a:spLocks noGrp="1"/>
          </p:cNvSpPr>
          <p:nvPr>
            <p:ph sz="quarter" idx="10" hasCustomPrompt="1"/>
          </p:nvPr>
        </p:nvSpPr>
        <p:spPr>
          <a:xfrm>
            <a:off x="720000" y="2232561"/>
            <a:ext cx="10515600" cy="3669475"/>
          </a:xfrm>
          <a:prstGeom prst="rect">
            <a:avLst/>
          </a:prstGeom>
        </p:spPr>
        <p:txBody>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124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hree titl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0BCF4C-2F6A-154C-A48E-C772CF700A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97CBE8D1-156B-704F-86E5-39CF9C38E8E6}"/>
              </a:ext>
            </a:extLst>
          </p:cNvPr>
          <p:cNvSpPr>
            <a:spLocks noGrp="1"/>
          </p:cNvSpPr>
          <p:nvPr>
            <p:ph type="title" hasCustomPrompt="1"/>
          </p:nvPr>
        </p:nvSpPr>
        <p:spPr>
          <a:xfrm>
            <a:off x="720000" y="452718"/>
            <a:ext cx="10647297" cy="1400530"/>
          </a:xfrm>
        </p:spPr>
        <p:txBody>
          <a:bodyPr anchor="t" anchorCtr="0"/>
          <a:lstStyle>
            <a:lvl1pPr>
              <a:defRPr sz="4200"/>
            </a:lvl1pPr>
          </a:lstStyle>
          <a:p>
            <a:r>
              <a:rPr lang="en-US" dirty="0"/>
              <a:t>Click to edit title</a:t>
            </a:r>
          </a:p>
        </p:txBody>
      </p:sp>
      <p:sp>
        <p:nvSpPr>
          <p:cNvPr id="9" name="Text Placeholder 2">
            <a:extLst>
              <a:ext uri="{FF2B5EF4-FFF2-40B4-BE49-F238E27FC236}">
                <a16:creationId xmlns:a16="http://schemas.microsoft.com/office/drawing/2014/main" id="{665C0D04-7DEC-B741-92CB-E9EC4482670E}"/>
              </a:ext>
            </a:extLst>
          </p:cNvPr>
          <p:cNvSpPr>
            <a:spLocks noGrp="1"/>
          </p:cNvSpPr>
          <p:nvPr>
            <p:ph type="body" idx="1" hasCustomPrompt="1"/>
          </p:nvPr>
        </p:nvSpPr>
        <p:spPr>
          <a:xfrm>
            <a:off x="720000" y="1981200"/>
            <a:ext cx="3240000" cy="576262"/>
          </a:xfrm>
          <a:prstGeom prst="rect">
            <a:avLst/>
          </a:prstGeom>
        </p:spPr>
        <p:txBody>
          <a:bodyPr anchor="t" anchorCtr="0">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3">
            <a:extLst>
              <a:ext uri="{FF2B5EF4-FFF2-40B4-BE49-F238E27FC236}">
                <a16:creationId xmlns:a16="http://schemas.microsoft.com/office/drawing/2014/main" id="{8613DE25-DD03-CA44-9FB7-BB2292420420}"/>
              </a:ext>
            </a:extLst>
          </p:cNvPr>
          <p:cNvSpPr>
            <a:spLocks noGrp="1"/>
          </p:cNvSpPr>
          <p:nvPr>
            <p:ph type="body" sz="half" idx="15" hasCustomPrompt="1"/>
          </p:nvPr>
        </p:nvSpPr>
        <p:spPr>
          <a:xfrm>
            <a:off x="720000" y="2667000"/>
            <a:ext cx="3240000" cy="3240000"/>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11" name="Text Placeholder 4">
            <a:extLst>
              <a:ext uri="{FF2B5EF4-FFF2-40B4-BE49-F238E27FC236}">
                <a16:creationId xmlns:a16="http://schemas.microsoft.com/office/drawing/2014/main" id="{C849B50E-DF63-B542-A70B-6F24B8E0ACDB}"/>
              </a:ext>
            </a:extLst>
          </p:cNvPr>
          <p:cNvSpPr>
            <a:spLocks noGrp="1"/>
          </p:cNvSpPr>
          <p:nvPr>
            <p:ph type="body" sz="quarter" idx="3" hasCustomPrompt="1"/>
          </p:nvPr>
        </p:nvSpPr>
        <p:spPr>
          <a:xfrm>
            <a:off x="4382562" y="1981200"/>
            <a:ext cx="3240000" cy="576262"/>
          </a:xfrm>
          <a:prstGeom prst="rect">
            <a:avLst/>
          </a:prstGeom>
        </p:spPr>
        <p:txBody>
          <a:bodyPr anchor="t" anchorCtr="0">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2" name="Text Placeholder 3">
            <a:extLst>
              <a:ext uri="{FF2B5EF4-FFF2-40B4-BE49-F238E27FC236}">
                <a16:creationId xmlns:a16="http://schemas.microsoft.com/office/drawing/2014/main" id="{CA136479-FBDD-974F-933E-399E939D16BD}"/>
              </a:ext>
            </a:extLst>
          </p:cNvPr>
          <p:cNvSpPr>
            <a:spLocks noGrp="1"/>
          </p:cNvSpPr>
          <p:nvPr>
            <p:ph type="body" sz="half" idx="16" hasCustomPrompt="1"/>
          </p:nvPr>
        </p:nvSpPr>
        <p:spPr>
          <a:xfrm>
            <a:off x="4372009" y="2667000"/>
            <a:ext cx="3240000" cy="3240000"/>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13" name="Text Placeholder 4">
            <a:extLst>
              <a:ext uri="{FF2B5EF4-FFF2-40B4-BE49-F238E27FC236}">
                <a16:creationId xmlns:a16="http://schemas.microsoft.com/office/drawing/2014/main" id="{B750E2BD-7E6B-604D-9D8D-266D737353B1}"/>
              </a:ext>
            </a:extLst>
          </p:cNvPr>
          <p:cNvSpPr>
            <a:spLocks noGrp="1"/>
          </p:cNvSpPr>
          <p:nvPr>
            <p:ph type="body" sz="quarter" idx="13" hasCustomPrompt="1"/>
          </p:nvPr>
        </p:nvSpPr>
        <p:spPr>
          <a:xfrm>
            <a:off x="8066287" y="1981200"/>
            <a:ext cx="3240000" cy="576262"/>
          </a:xfrm>
          <a:prstGeom prst="rect">
            <a:avLst/>
          </a:prstGeom>
        </p:spPr>
        <p:txBody>
          <a:bodyPr anchor="t" anchorCtr="0">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4" name="Text Placeholder 3">
            <a:extLst>
              <a:ext uri="{FF2B5EF4-FFF2-40B4-BE49-F238E27FC236}">
                <a16:creationId xmlns:a16="http://schemas.microsoft.com/office/drawing/2014/main" id="{656A072B-D9DE-1044-A893-B509B60B2C25}"/>
              </a:ext>
            </a:extLst>
          </p:cNvPr>
          <p:cNvSpPr>
            <a:spLocks noGrp="1"/>
          </p:cNvSpPr>
          <p:nvPr>
            <p:ph type="body" sz="half" idx="17" hasCustomPrompt="1"/>
          </p:nvPr>
        </p:nvSpPr>
        <p:spPr>
          <a:xfrm>
            <a:off x="8066287" y="2667000"/>
            <a:ext cx="3240000" cy="3240000"/>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extLst>
      <p:ext uri="{BB962C8B-B14F-4D97-AF65-F5344CB8AC3E}">
        <p14:creationId xmlns:p14="http://schemas.microsoft.com/office/powerpoint/2010/main" val="381466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35867-D519-FC4D-8FA0-72CBD7AA3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AD3ED7-4A1B-344A-AD89-107DB366C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8EDCED6B-7C6D-DB43-A8EB-D723E724CEBB}"/>
              </a:ext>
            </a:extLst>
          </p:cNvPr>
          <p:cNvPicPr>
            <a:picLocks noChangeAspect="1"/>
          </p:cNvPicPr>
          <p:nvPr userDrawn="1"/>
        </p:nvPicPr>
        <p:blipFill>
          <a:blip r:embed="rId19"/>
          <a:stretch>
            <a:fillRect/>
          </a:stretch>
        </p:blipFill>
        <p:spPr>
          <a:xfrm>
            <a:off x="4762" y="0"/>
            <a:ext cx="12182475" cy="6858000"/>
          </a:xfrm>
          <a:prstGeom prst="rect">
            <a:avLst/>
          </a:prstGeom>
        </p:spPr>
      </p:pic>
    </p:spTree>
    <p:extLst>
      <p:ext uri="{BB962C8B-B14F-4D97-AF65-F5344CB8AC3E}">
        <p14:creationId xmlns:p14="http://schemas.microsoft.com/office/powerpoint/2010/main" val="365360553"/>
      </p:ext>
    </p:extLst>
  </p:cSld>
  <p:clrMap bg1="lt1" tx1="dk1" bg2="lt2" tx2="dk2" accent1="accent1" accent2="accent2" accent3="accent3" accent4="accent4" accent5="accent5" accent6="accent6" hlink="hlink" folHlink="folHlink"/>
  <p:sldLayoutIdLst>
    <p:sldLayoutId id="2147483651" r:id="rId1"/>
    <p:sldLayoutId id="2147483662" r:id="rId2"/>
    <p:sldLayoutId id="2147483649" r:id="rId3"/>
    <p:sldLayoutId id="2147483663" r:id="rId4"/>
    <p:sldLayoutId id="2147483664" r:id="rId5"/>
    <p:sldLayoutId id="2147483665" r:id="rId6"/>
    <p:sldLayoutId id="2147483666" r:id="rId7"/>
    <p:sldLayoutId id="2147483667" r:id="rId8"/>
    <p:sldLayoutId id="2147483668" r:id="rId9"/>
    <p:sldLayoutId id="2147483669" r:id="rId10"/>
    <p:sldLayoutId id="2147483658" r:id="rId11"/>
    <p:sldLayoutId id="2147483659" r:id="rId12"/>
    <p:sldLayoutId id="2147483660" r:id="rId13"/>
    <p:sldLayoutId id="2147483661" r:id="rId14"/>
    <p:sldLayoutId id="2147483652" r:id="rId15"/>
    <p:sldLayoutId id="2147483655" r:id="rId16"/>
    <p:sldLayoutId id="2147483670" r:id="rId17"/>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15.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png"/><Relationship Id="rId7" Type="http://schemas.openxmlformats.org/officeDocument/2006/relationships/image" Target="../media/image58.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png"/><Relationship Id="rId7" Type="http://schemas.openxmlformats.org/officeDocument/2006/relationships/image" Target="../media/image58.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15.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61.png"/><Relationship Id="rId9" Type="http://schemas.microsoft.com/office/2007/relationships/diagramDrawing" Target="../diagrams/drawing4.xml"/><Relationship Id="rId14" Type="http://schemas.microsoft.com/office/2007/relationships/diagramDrawing" Target="../diagrams/drawing5.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diagramQuickStyle" Target="../diagrams/quickStyle6.xml"/><Relationship Id="rId3" Type="http://schemas.openxmlformats.org/officeDocument/2006/relationships/image" Target="../media/image15.png"/><Relationship Id="rId7" Type="http://schemas.openxmlformats.org/officeDocument/2006/relationships/image" Target="../media/image65.svg"/><Relationship Id="rId12" Type="http://schemas.openxmlformats.org/officeDocument/2006/relationships/diagramLayout" Target="../diagrams/layout6.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4.png"/><Relationship Id="rId11" Type="http://schemas.openxmlformats.org/officeDocument/2006/relationships/diagramData" Target="../diagrams/data6.xml"/><Relationship Id="rId5" Type="http://schemas.openxmlformats.org/officeDocument/2006/relationships/image" Target="../media/image63.svg"/><Relationship Id="rId15" Type="http://schemas.microsoft.com/office/2007/relationships/diagramDrawing" Target="../diagrams/drawing6.xml"/><Relationship Id="rId10"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diagramColors" Target="../diagrams/colors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5.png"/><Relationship Id="rId7" Type="http://schemas.openxmlformats.org/officeDocument/2006/relationships/diagramQuickStyle" Target="../diagrams/quickStyle7.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68.png"/><Relationship Id="rId4" Type="http://schemas.openxmlformats.org/officeDocument/2006/relationships/image" Target="../media/image61.pn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0.xml"/><Relationship Id="rId1" Type="http://schemas.openxmlformats.org/officeDocument/2006/relationships/video" Target="https://www.youtube.com/embed/TQy5TnfL8ak?feature=oembed" TargetMode="External"/><Relationship Id="rId5" Type="http://schemas.openxmlformats.org/officeDocument/2006/relationships/image" Target="../media/image13.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70.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37.svg"/></Relationships>
</file>

<file path=ppt/slides/_rels/slide3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jpeg"/><Relationship Id="rId11" Type="http://schemas.openxmlformats.org/officeDocument/2006/relationships/image" Target="../media/image1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91.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0.xml"/><Relationship Id="rId1" Type="http://schemas.openxmlformats.org/officeDocument/2006/relationships/video" Target="https://www.youtube.com/embed/Ej6yftXR51w?feature=oembed" TargetMode="Externa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96.jpeg"/><Relationship Id="rId11" Type="http://schemas.openxmlformats.org/officeDocument/2006/relationships/image" Target="../media/image15.pn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E6254331-E866-8D73-A2C4-5F269076772C}"/>
              </a:ext>
            </a:extLst>
          </p:cNvPr>
          <p:cNvSpPr>
            <a:spLocks noGrp="1"/>
          </p:cNvSpPr>
          <p:nvPr>
            <p:ph type="body" sz="quarter" idx="10"/>
          </p:nvPr>
        </p:nvSpPr>
        <p:spPr>
          <a:xfrm>
            <a:off x="815556" y="2027874"/>
            <a:ext cx="6884838" cy="601662"/>
          </a:xfrm>
        </p:spPr>
        <p:txBody>
          <a:bodyPr>
            <a:normAutofit/>
          </a:bodyPr>
          <a:lstStyle/>
          <a:p>
            <a:r>
              <a:rPr lang="en-US" sz="3600" b="1" i="1" dirty="0">
                <a:solidFill>
                  <a:schemeClr val="bg1"/>
                </a:solidFill>
              </a:rPr>
              <a:t>Keeping connected</a:t>
            </a:r>
          </a:p>
        </p:txBody>
      </p:sp>
      <p:sp>
        <p:nvSpPr>
          <p:cNvPr id="10" name="Title 2">
            <a:extLst>
              <a:ext uri="{FF2B5EF4-FFF2-40B4-BE49-F238E27FC236}">
                <a16:creationId xmlns:a16="http://schemas.microsoft.com/office/drawing/2014/main" id="{BA51AC1C-268E-A5D5-1375-BEEE69F22AAD}"/>
              </a:ext>
            </a:extLst>
          </p:cNvPr>
          <p:cNvSpPr>
            <a:spLocks noGrp="1"/>
          </p:cNvSpPr>
          <p:nvPr>
            <p:ph type="title"/>
          </p:nvPr>
        </p:nvSpPr>
        <p:spPr>
          <a:xfrm>
            <a:off x="151288" y="173951"/>
            <a:ext cx="8100615" cy="1325563"/>
          </a:xfrm>
        </p:spPr>
        <p:txBody>
          <a:bodyPr>
            <a:normAutofit fontScale="90000"/>
          </a:bodyPr>
          <a:lstStyle/>
          <a:p>
            <a:br>
              <a:rPr lang="en-US" dirty="0"/>
            </a:br>
            <a:br>
              <a:rPr lang="en-US" sz="2000" dirty="0"/>
            </a:br>
            <a:br>
              <a:rPr lang="en-US" dirty="0"/>
            </a:br>
            <a:br>
              <a:rPr lang="en-US" dirty="0"/>
            </a:br>
            <a:endParaRPr lang="en-US" dirty="0"/>
          </a:p>
        </p:txBody>
      </p:sp>
      <p:sp>
        <p:nvSpPr>
          <p:cNvPr id="2" name="TextBox 1">
            <a:extLst>
              <a:ext uri="{FF2B5EF4-FFF2-40B4-BE49-F238E27FC236}">
                <a16:creationId xmlns:a16="http://schemas.microsoft.com/office/drawing/2014/main" id="{0841A693-D9BA-43C7-97EC-7E01FFC7F743}"/>
              </a:ext>
            </a:extLst>
          </p:cNvPr>
          <p:cNvSpPr txBox="1"/>
          <p:nvPr/>
        </p:nvSpPr>
        <p:spPr>
          <a:xfrm>
            <a:off x="411603" y="5692207"/>
            <a:ext cx="5684397" cy="830997"/>
          </a:xfrm>
          <a:prstGeom prst="rect">
            <a:avLst/>
          </a:prstGeom>
          <a:noFill/>
        </p:spPr>
        <p:txBody>
          <a:bodyPr wrap="square" rtlCol="0">
            <a:spAutoFit/>
          </a:bodyPr>
          <a:lstStyle/>
          <a:p>
            <a:r>
              <a:rPr lang="en-US" sz="2400" b="1" i="1" dirty="0">
                <a:solidFill>
                  <a:schemeClr val="accent2"/>
                </a:solidFill>
              </a:rPr>
              <a:t>Thank you for being patient while everyone is entering the meeting</a:t>
            </a:r>
            <a:endParaRPr lang="en-AU" sz="2400" b="1" i="1" dirty="0">
              <a:solidFill>
                <a:schemeClr val="accent2"/>
              </a:solidFill>
            </a:endParaRPr>
          </a:p>
        </p:txBody>
      </p:sp>
      <p:sp>
        <p:nvSpPr>
          <p:cNvPr id="3" name="TextBox 2">
            <a:extLst>
              <a:ext uri="{FF2B5EF4-FFF2-40B4-BE49-F238E27FC236}">
                <a16:creationId xmlns:a16="http://schemas.microsoft.com/office/drawing/2014/main" id="{CC058B29-6AF7-5F63-32E7-80571A3AAB90}"/>
              </a:ext>
            </a:extLst>
          </p:cNvPr>
          <p:cNvSpPr txBox="1"/>
          <p:nvPr/>
        </p:nvSpPr>
        <p:spPr>
          <a:xfrm>
            <a:off x="9623502" y="5531005"/>
            <a:ext cx="2181595" cy="1226634"/>
          </a:xfrm>
          <a:prstGeom prst="rect">
            <a:avLst/>
          </a:prstGeom>
          <a:solidFill>
            <a:schemeClr val="bg1"/>
          </a:solidFill>
        </p:spPr>
        <p:txBody>
          <a:bodyPr wrap="square" rtlCol="0">
            <a:spAutoFit/>
          </a:bodyPr>
          <a:lstStyle/>
          <a:p>
            <a:endParaRPr lang="en-AU" dirty="0"/>
          </a:p>
        </p:txBody>
      </p:sp>
      <p:pic>
        <p:nvPicPr>
          <p:cNvPr id="4" name="Picture 3" descr="A black background with white text&#10;&#10;Description automatically generated with low confidence">
            <a:extLst>
              <a:ext uri="{FF2B5EF4-FFF2-40B4-BE49-F238E27FC236}">
                <a16:creationId xmlns:a16="http://schemas.microsoft.com/office/drawing/2014/main" id="{10985EAA-7CCD-1795-E6E6-D5B322925187}"/>
              </a:ext>
            </a:extLst>
          </p:cNvPr>
          <p:cNvPicPr>
            <a:picLocks noChangeAspect="1"/>
          </p:cNvPicPr>
          <p:nvPr/>
        </p:nvPicPr>
        <p:blipFill>
          <a:blip r:embed="rId3"/>
          <a:stretch>
            <a:fillRect/>
          </a:stretch>
        </p:blipFill>
        <p:spPr>
          <a:xfrm>
            <a:off x="815556" y="503325"/>
            <a:ext cx="5684396" cy="1118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E95BDD2-1C2C-6435-BEAB-DD12CEB628AC}"/>
              </a:ext>
            </a:extLst>
          </p:cNvPr>
          <p:cNvPicPr>
            <a:picLocks noChangeAspect="1"/>
          </p:cNvPicPr>
          <p:nvPr/>
        </p:nvPicPr>
        <p:blipFill rotWithShape="1">
          <a:blip r:embed="rId4"/>
          <a:srcRect l="9143" t="9292" r="9968" b="9815"/>
          <a:stretch/>
        </p:blipFill>
        <p:spPr>
          <a:xfrm>
            <a:off x="7844589" y="5688363"/>
            <a:ext cx="3960508" cy="834841"/>
          </a:xfrm>
          <a:prstGeom prst="rect">
            <a:avLst/>
          </a:prstGeom>
        </p:spPr>
      </p:pic>
    </p:spTree>
    <p:extLst>
      <p:ext uri="{BB962C8B-B14F-4D97-AF65-F5344CB8AC3E}">
        <p14:creationId xmlns:p14="http://schemas.microsoft.com/office/powerpoint/2010/main" val="70183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440104" y="416463"/>
            <a:ext cx="10515600" cy="654347"/>
          </a:xfrm>
        </p:spPr>
        <p:txBody>
          <a:bodyPr>
            <a:noAutofit/>
          </a:bodyPr>
          <a:lstStyle/>
          <a:p>
            <a:r>
              <a:rPr lang="en-US" sz="4000" b="1" dirty="0">
                <a:solidFill>
                  <a:srgbClr val="6459A7"/>
                </a:solidFill>
              </a:rPr>
              <a:t>Using Mentimeter</a:t>
            </a:r>
            <a:br>
              <a:rPr lang="en-US" sz="4000" b="1" u="sng" dirty="0">
                <a:solidFill>
                  <a:srgbClr val="6459A7"/>
                </a:solidFill>
              </a:rPr>
            </a:br>
            <a:br>
              <a:rPr lang="en-US" sz="4000" b="1" dirty="0">
                <a:latin typeface="+mn-lt"/>
              </a:rPr>
            </a:br>
            <a:endParaRPr lang="en-US" sz="3600" b="1" dirty="0">
              <a:solidFill>
                <a:srgbClr val="FF9933"/>
              </a:solidFill>
              <a:latin typeface="+mn-lt"/>
            </a:endParaRPr>
          </a:p>
        </p:txBody>
      </p:sp>
      <p:sp>
        <p:nvSpPr>
          <p:cNvPr id="4" name="TextBox 3">
            <a:extLst>
              <a:ext uri="{FF2B5EF4-FFF2-40B4-BE49-F238E27FC236}">
                <a16:creationId xmlns:a16="http://schemas.microsoft.com/office/drawing/2014/main" id="{067761BD-9A49-D44F-CB29-87C9AF5A8094}"/>
              </a:ext>
            </a:extLst>
          </p:cNvPr>
          <p:cNvSpPr txBox="1"/>
          <p:nvPr/>
        </p:nvSpPr>
        <p:spPr>
          <a:xfrm>
            <a:off x="440104" y="1453874"/>
            <a:ext cx="8855242" cy="2800767"/>
          </a:xfrm>
          <a:prstGeom prst="rect">
            <a:avLst/>
          </a:prstGeom>
          <a:noFill/>
        </p:spPr>
        <p:txBody>
          <a:bodyPr wrap="square" rtlCol="0">
            <a:spAutoFit/>
          </a:bodyPr>
          <a:lstStyle/>
          <a:p>
            <a:r>
              <a:rPr lang="en-US" sz="3600" b="1" dirty="0">
                <a:solidFill>
                  <a:srgbClr val="EC7623"/>
                </a:solidFill>
                <a:latin typeface="Arial" panose="020B0604020202020204"/>
              </a:rPr>
              <a:t>3 easy steps:</a:t>
            </a:r>
          </a:p>
          <a:p>
            <a:pPr marL="514350" indent="-514350">
              <a:buFont typeface="+mj-lt"/>
              <a:buAutoNum type="arabicPeriod"/>
            </a:pPr>
            <a:r>
              <a:rPr lang="en-US" sz="2800" dirty="0"/>
              <a:t>Get your mobile.</a:t>
            </a:r>
          </a:p>
          <a:p>
            <a:pPr marL="514350" indent="-514350">
              <a:buFont typeface="+mj-lt"/>
              <a:buAutoNum type="arabicPeriod"/>
            </a:pPr>
            <a:r>
              <a:rPr lang="en-US" sz="2800" dirty="0"/>
              <a:t>Scan the QR code or enter the link from the slide.</a:t>
            </a:r>
          </a:p>
          <a:p>
            <a:pPr marL="514350" indent="-514350">
              <a:buFont typeface="+mj-lt"/>
              <a:buAutoNum type="arabicPeriod"/>
            </a:pPr>
            <a:r>
              <a:rPr lang="en-US" sz="2800" dirty="0"/>
              <a:t>Answer the question, hit ‘submit’. </a:t>
            </a:r>
          </a:p>
          <a:p>
            <a:endParaRPr lang="en-US" sz="2800" dirty="0"/>
          </a:p>
          <a:p>
            <a:r>
              <a:rPr lang="en-US" sz="2800" dirty="0"/>
              <a:t>It’s that easy </a:t>
            </a:r>
            <a:r>
              <a:rPr lang="en-US" sz="2800" dirty="0">
                <a:sym typeface="Wingdings" panose="05000000000000000000" pitchFamily="2" charset="2"/>
              </a:rPr>
              <a:t></a:t>
            </a:r>
            <a:endParaRPr lang="en-AU" sz="2800" dirty="0"/>
          </a:p>
        </p:txBody>
      </p:sp>
      <p:pic>
        <p:nvPicPr>
          <p:cNvPr id="2" name="Picture 1">
            <a:extLst>
              <a:ext uri="{FF2B5EF4-FFF2-40B4-BE49-F238E27FC236}">
                <a16:creationId xmlns:a16="http://schemas.microsoft.com/office/drawing/2014/main" id="{16BEC655-9CA2-5A45-36B1-84470167876E}"/>
              </a:ext>
            </a:extLst>
          </p:cNvPr>
          <p:cNvPicPr>
            <a:picLocks noChangeAspect="1"/>
          </p:cNvPicPr>
          <p:nvPr/>
        </p:nvPicPr>
        <p:blipFill rotWithShape="1">
          <a:blip r:embed="rId3"/>
          <a:srcRect l="35955" t="254" r="36013" b="93267"/>
          <a:stretch/>
        </p:blipFill>
        <p:spPr>
          <a:xfrm>
            <a:off x="7383829" y="1125676"/>
            <a:ext cx="4220602" cy="536724"/>
          </a:xfrm>
          <a:prstGeom prst="rect">
            <a:avLst/>
          </a:prstGeom>
        </p:spPr>
      </p:pic>
      <p:pic>
        <p:nvPicPr>
          <p:cNvPr id="1026" name="Picture 2" descr="New Look; Same Menti - Mentimeter">
            <a:extLst>
              <a:ext uri="{FF2B5EF4-FFF2-40B4-BE49-F238E27FC236}">
                <a16:creationId xmlns:a16="http://schemas.microsoft.com/office/drawing/2014/main" id="{32D5C4FD-C74A-3FAD-384B-D48B687CC3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0" b="27655"/>
          <a:stretch/>
        </p:blipFill>
        <p:spPr bwMode="auto">
          <a:xfrm>
            <a:off x="8232581" y="416463"/>
            <a:ext cx="3371850" cy="5945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6F4CA5D-0773-D518-63B0-09C4ADD215B8}"/>
              </a:ext>
            </a:extLst>
          </p:cNvPr>
          <p:cNvSpPr/>
          <p:nvPr/>
        </p:nvSpPr>
        <p:spPr>
          <a:xfrm>
            <a:off x="3140765" y="5499653"/>
            <a:ext cx="8070574" cy="1358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2A0A2349-78F1-84F0-A6E6-EBA51121ED48}"/>
              </a:ext>
            </a:extLst>
          </p:cNvPr>
          <p:cNvPicPr>
            <a:picLocks noChangeAspect="1"/>
          </p:cNvPicPr>
          <p:nvPr/>
        </p:nvPicPr>
        <p:blipFill rotWithShape="1">
          <a:blip r:embed="rId3"/>
          <a:srcRect t="72109" r="75063" b="3404"/>
          <a:stretch/>
        </p:blipFill>
        <p:spPr>
          <a:xfrm>
            <a:off x="3412136" y="3557341"/>
            <a:ext cx="5632772" cy="3042935"/>
          </a:xfrm>
          <a:prstGeom prst="rect">
            <a:avLst/>
          </a:prstGeom>
        </p:spPr>
      </p:pic>
    </p:spTree>
    <p:extLst>
      <p:ext uri="{BB962C8B-B14F-4D97-AF65-F5344CB8AC3E}">
        <p14:creationId xmlns:p14="http://schemas.microsoft.com/office/powerpoint/2010/main" val="163620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764956" y="849600"/>
            <a:ext cx="10515600" cy="2727182"/>
          </a:xfrm>
        </p:spPr>
        <p:txBody>
          <a:bodyPr>
            <a:noAutofit/>
          </a:bodyPr>
          <a:lstStyle/>
          <a:p>
            <a:r>
              <a:rPr lang="en-US" sz="4000" b="1" u="sng" dirty="0">
                <a:solidFill>
                  <a:srgbClr val="6459A7"/>
                </a:solidFill>
              </a:rPr>
              <a:t>LIVE POLL </a:t>
            </a:r>
            <a:br>
              <a:rPr lang="en-US" sz="4000" b="1" u="sng" dirty="0">
                <a:solidFill>
                  <a:srgbClr val="6459A7"/>
                </a:solidFill>
              </a:rPr>
            </a:br>
            <a:br>
              <a:rPr lang="en-US" sz="4000" b="1" dirty="0">
                <a:latin typeface="+mn-lt"/>
              </a:rPr>
            </a:br>
            <a:r>
              <a:rPr lang="en-US" sz="3600" b="1" dirty="0">
                <a:solidFill>
                  <a:srgbClr val="EC7623"/>
                </a:solidFill>
                <a:latin typeface="+mn-lt"/>
              </a:rPr>
              <a:t>Our purpose is to help </a:t>
            </a:r>
            <a:r>
              <a:rPr lang="en-US" sz="3600" b="1" i="1" dirty="0">
                <a:solidFill>
                  <a:srgbClr val="EC7623"/>
                </a:solidFill>
                <a:latin typeface="+mn-lt"/>
              </a:rPr>
              <a:t>make possibilities a reality</a:t>
            </a:r>
            <a:r>
              <a:rPr lang="en-US" sz="3600" b="1" dirty="0">
                <a:solidFill>
                  <a:srgbClr val="EC7623"/>
                </a:solidFill>
                <a:latin typeface="+mn-lt"/>
              </a:rPr>
              <a:t>….</a:t>
            </a:r>
            <a:br>
              <a:rPr lang="en-US" sz="3600" b="1" dirty="0">
                <a:solidFill>
                  <a:srgbClr val="EC7623"/>
                </a:solidFill>
                <a:latin typeface="+mn-lt"/>
              </a:rPr>
            </a:br>
            <a:br>
              <a:rPr lang="en-US" sz="3600" b="1" dirty="0">
                <a:solidFill>
                  <a:srgbClr val="EC7623"/>
                </a:solidFill>
                <a:latin typeface="+mn-lt"/>
              </a:rPr>
            </a:br>
            <a:r>
              <a:rPr lang="en-US" sz="3600" b="1" dirty="0">
                <a:solidFill>
                  <a:srgbClr val="EC7623"/>
                </a:solidFill>
                <a:latin typeface="+mn-lt"/>
              </a:rPr>
              <a:t>…are you delivering on this purpose for your  clients?  </a:t>
            </a:r>
          </a:p>
        </p:txBody>
      </p:sp>
      <p:pic>
        <p:nvPicPr>
          <p:cNvPr id="3" name="Picture 2" descr="Text, logo&#10;&#10;Description automatically generated">
            <a:extLst>
              <a:ext uri="{FF2B5EF4-FFF2-40B4-BE49-F238E27FC236}">
                <a16:creationId xmlns:a16="http://schemas.microsoft.com/office/drawing/2014/main" id="{F87EA1FB-08C2-0FD2-8E9C-36C255F0EF4E}"/>
              </a:ext>
            </a:extLst>
          </p:cNvPr>
          <p:cNvPicPr>
            <a:picLocks noChangeAspect="1"/>
          </p:cNvPicPr>
          <p:nvPr/>
        </p:nvPicPr>
        <p:blipFill>
          <a:blip r:embed="rId3"/>
          <a:stretch>
            <a:fillRect/>
          </a:stretch>
        </p:blipFill>
        <p:spPr>
          <a:xfrm>
            <a:off x="10374000" y="33399"/>
            <a:ext cx="1818000" cy="1818000"/>
          </a:xfrm>
          <a:prstGeom prst="rect">
            <a:avLst/>
          </a:prstGeom>
        </p:spPr>
      </p:pic>
      <p:pic>
        <p:nvPicPr>
          <p:cNvPr id="2" name="Picture 1">
            <a:extLst>
              <a:ext uri="{FF2B5EF4-FFF2-40B4-BE49-F238E27FC236}">
                <a16:creationId xmlns:a16="http://schemas.microsoft.com/office/drawing/2014/main" id="{3BA23B3D-66D6-AEEE-5CDB-8F252867A0CA}"/>
              </a:ext>
            </a:extLst>
          </p:cNvPr>
          <p:cNvPicPr>
            <a:picLocks noChangeAspect="1"/>
          </p:cNvPicPr>
          <p:nvPr/>
        </p:nvPicPr>
        <p:blipFill rotWithShape="1">
          <a:blip r:embed="rId4"/>
          <a:srcRect b="15175"/>
          <a:stretch/>
        </p:blipFill>
        <p:spPr>
          <a:xfrm>
            <a:off x="282515" y="216315"/>
            <a:ext cx="11735348" cy="5574885"/>
          </a:xfrm>
          <a:prstGeom prst="rect">
            <a:avLst/>
          </a:prstGeom>
        </p:spPr>
      </p:pic>
      <p:pic>
        <p:nvPicPr>
          <p:cNvPr id="6" name="Picture 2" descr="New Look; Same Menti - Mentimeter">
            <a:extLst>
              <a:ext uri="{FF2B5EF4-FFF2-40B4-BE49-F238E27FC236}">
                <a16:creationId xmlns:a16="http://schemas.microsoft.com/office/drawing/2014/main" id="{8D5C5348-3C75-63F2-048F-0302064625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03" b="12790"/>
          <a:stretch/>
        </p:blipFill>
        <p:spPr bwMode="auto">
          <a:xfrm>
            <a:off x="9675337" y="33398"/>
            <a:ext cx="2234148" cy="81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5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764956" y="849600"/>
            <a:ext cx="10515600" cy="2727182"/>
          </a:xfrm>
        </p:spPr>
        <p:txBody>
          <a:bodyPr>
            <a:noAutofit/>
          </a:bodyPr>
          <a:lstStyle/>
          <a:p>
            <a:r>
              <a:rPr lang="en-US" sz="4000" b="1" u="sng" dirty="0">
                <a:solidFill>
                  <a:srgbClr val="6459A7"/>
                </a:solidFill>
              </a:rPr>
              <a:t>LIVE POLL </a:t>
            </a:r>
            <a:br>
              <a:rPr lang="en-US" sz="4000" b="1" u="sng" dirty="0">
                <a:solidFill>
                  <a:srgbClr val="6459A7"/>
                </a:solidFill>
              </a:rPr>
            </a:br>
            <a:br>
              <a:rPr lang="en-US" sz="4000" b="1" dirty="0">
                <a:latin typeface="+mn-lt"/>
              </a:rPr>
            </a:br>
            <a:r>
              <a:rPr lang="en-US" sz="3600" b="1" dirty="0">
                <a:solidFill>
                  <a:srgbClr val="EC7623"/>
                </a:solidFill>
                <a:latin typeface="+mn-lt"/>
              </a:rPr>
              <a:t>On a scale of importance….</a:t>
            </a:r>
            <a:br>
              <a:rPr lang="en-US" sz="3600" b="1" dirty="0">
                <a:solidFill>
                  <a:srgbClr val="EC7623"/>
                </a:solidFill>
                <a:latin typeface="+mn-lt"/>
              </a:rPr>
            </a:br>
            <a:br>
              <a:rPr lang="en-US" sz="3600" b="1" dirty="0">
                <a:solidFill>
                  <a:srgbClr val="EC7623"/>
                </a:solidFill>
                <a:latin typeface="+mn-lt"/>
              </a:rPr>
            </a:br>
            <a:r>
              <a:rPr lang="en-US" sz="3600" b="1" dirty="0">
                <a:solidFill>
                  <a:srgbClr val="EC7623"/>
                </a:solidFill>
                <a:latin typeface="+mn-lt"/>
              </a:rPr>
              <a:t>…how important is it that we listen and respond to our clients?  </a:t>
            </a:r>
            <a:br>
              <a:rPr lang="en-US" sz="3600" b="1" dirty="0">
                <a:solidFill>
                  <a:srgbClr val="EC7623"/>
                </a:solidFill>
                <a:latin typeface="+mn-lt"/>
              </a:rPr>
            </a:br>
            <a:br>
              <a:rPr lang="en-US" sz="3600" b="1" dirty="0">
                <a:solidFill>
                  <a:srgbClr val="EC7623"/>
                </a:solidFill>
                <a:latin typeface="+mn-lt"/>
              </a:rPr>
            </a:br>
            <a:endParaRPr lang="en-US" sz="3600" b="1" i="1" dirty="0">
              <a:solidFill>
                <a:schemeClr val="accent2"/>
              </a:solidFill>
              <a:latin typeface="+mn-lt"/>
            </a:endParaRPr>
          </a:p>
        </p:txBody>
      </p:sp>
      <p:pic>
        <p:nvPicPr>
          <p:cNvPr id="2" name="Picture 1" descr="Text, logo&#10;&#10;Description automatically generated">
            <a:extLst>
              <a:ext uri="{FF2B5EF4-FFF2-40B4-BE49-F238E27FC236}">
                <a16:creationId xmlns:a16="http://schemas.microsoft.com/office/drawing/2014/main" id="{019D2A00-420F-302C-E545-C8D3F10D63AD}"/>
              </a:ext>
            </a:extLst>
          </p:cNvPr>
          <p:cNvPicPr>
            <a:picLocks noChangeAspect="1"/>
          </p:cNvPicPr>
          <p:nvPr/>
        </p:nvPicPr>
        <p:blipFill>
          <a:blip r:embed="rId3"/>
          <a:stretch>
            <a:fillRect/>
          </a:stretch>
        </p:blipFill>
        <p:spPr>
          <a:xfrm>
            <a:off x="10371044" y="0"/>
            <a:ext cx="1818000" cy="1818000"/>
          </a:xfrm>
          <a:prstGeom prst="rect">
            <a:avLst/>
          </a:prstGeom>
        </p:spPr>
      </p:pic>
      <p:pic>
        <p:nvPicPr>
          <p:cNvPr id="4" name="Picture 3">
            <a:extLst>
              <a:ext uri="{FF2B5EF4-FFF2-40B4-BE49-F238E27FC236}">
                <a16:creationId xmlns:a16="http://schemas.microsoft.com/office/drawing/2014/main" id="{D898E2B8-CB4C-3D45-0146-756A854E8113}"/>
              </a:ext>
            </a:extLst>
          </p:cNvPr>
          <p:cNvPicPr>
            <a:picLocks noChangeAspect="1"/>
          </p:cNvPicPr>
          <p:nvPr/>
        </p:nvPicPr>
        <p:blipFill rotWithShape="1">
          <a:blip r:embed="rId4"/>
          <a:srcRect b="11431"/>
          <a:stretch/>
        </p:blipFill>
        <p:spPr>
          <a:xfrm>
            <a:off x="331568" y="242887"/>
            <a:ext cx="11627821" cy="5765513"/>
          </a:xfrm>
          <a:prstGeom prst="rect">
            <a:avLst/>
          </a:prstGeom>
        </p:spPr>
      </p:pic>
      <p:pic>
        <p:nvPicPr>
          <p:cNvPr id="5" name="Picture 2" descr="New Look; Same Menti - Mentimeter">
            <a:extLst>
              <a:ext uri="{FF2B5EF4-FFF2-40B4-BE49-F238E27FC236}">
                <a16:creationId xmlns:a16="http://schemas.microsoft.com/office/drawing/2014/main" id="{56A90CAE-D42D-3C58-8716-AC12E27E5C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03" b="12790"/>
          <a:stretch/>
        </p:blipFill>
        <p:spPr bwMode="auto">
          <a:xfrm>
            <a:off x="9675337" y="33398"/>
            <a:ext cx="2234148" cy="81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3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764956" y="849600"/>
            <a:ext cx="10515600" cy="2727182"/>
          </a:xfrm>
        </p:spPr>
        <p:txBody>
          <a:bodyPr>
            <a:noAutofit/>
          </a:bodyPr>
          <a:lstStyle/>
          <a:p>
            <a:r>
              <a:rPr lang="en-US" sz="4000" b="1" u="sng" dirty="0">
                <a:solidFill>
                  <a:srgbClr val="6459A7"/>
                </a:solidFill>
              </a:rPr>
              <a:t>LIVE POLL </a:t>
            </a:r>
            <a:br>
              <a:rPr lang="en-US" sz="4000" b="1" u="sng" dirty="0">
                <a:solidFill>
                  <a:srgbClr val="6459A7"/>
                </a:solidFill>
              </a:rPr>
            </a:br>
            <a:br>
              <a:rPr lang="en-US" sz="4000" b="1" dirty="0">
                <a:latin typeface="+mn-lt"/>
              </a:rPr>
            </a:br>
            <a:r>
              <a:rPr lang="en-US" sz="3600" b="1" dirty="0">
                <a:solidFill>
                  <a:srgbClr val="EC7623"/>
                </a:solidFill>
                <a:latin typeface="+mn-lt"/>
              </a:rPr>
              <a:t>On a scale of importance….</a:t>
            </a:r>
            <a:br>
              <a:rPr lang="en-US" sz="3600" b="1" dirty="0">
                <a:solidFill>
                  <a:srgbClr val="EC7623"/>
                </a:solidFill>
                <a:latin typeface="+mn-lt"/>
              </a:rPr>
            </a:br>
            <a:br>
              <a:rPr lang="en-US" sz="3600" b="1" dirty="0">
                <a:solidFill>
                  <a:srgbClr val="EC7623"/>
                </a:solidFill>
                <a:latin typeface="+mn-lt"/>
              </a:rPr>
            </a:br>
            <a:r>
              <a:rPr lang="en-US" sz="3600" b="1" dirty="0">
                <a:solidFill>
                  <a:srgbClr val="EC7623"/>
                </a:solidFill>
                <a:latin typeface="+mn-lt"/>
              </a:rPr>
              <a:t>… how important is it that we have new clients joining our service?</a:t>
            </a:r>
          </a:p>
        </p:txBody>
      </p:sp>
      <p:pic>
        <p:nvPicPr>
          <p:cNvPr id="3" name="Picture 2" descr="Text, logo&#10;&#10;Description automatically generated">
            <a:extLst>
              <a:ext uri="{FF2B5EF4-FFF2-40B4-BE49-F238E27FC236}">
                <a16:creationId xmlns:a16="http://schemas.microsoft.com/office/drawing/2014/main" id="{17CF4DA2-9B97-7C89-4ABA-1E9C30CC8F18}"/>
              </a:ext>
            </a:extLst>
          </p:cNvPr>
          <p:cNvPicPr>
            <a:picLocks noChangeAspect="1"/>
          </p:cNvPicPr>
          <p:nvPr/>
        </p:nvPicPr>
        <p:blipFill>
          <a:blip r:embed="rId3"/>
          <a:stretch>
            <a:fillRect/>
          </a:stretch>
        </p:blipFill>
        <p:spPr>
          <a:xfrm>
            <a:off x="10374000" y="33399"/>
            <a:ext cx="1818000" cy="1818000"/>
          </a:xfrm>
          <a:prstGeom prst="rect">
            <a:avLst/>
          </a:prstGeom>
        </p:spPr>
      </p:pic>
      <p:pic>
        <p:nvPicPr>
          <p:cNvPr id="4" name="Picture 3">
            <a:extLst>
              <a:ext uri="{FF2B5EF4-FFF2-40B4-BE49-F238E27FC236}">
                <a16:creationId xmlns:a16="http://schemas.microsoft.com/office/drawing/2014/main" id="{0FDFB846-0C13-693C-7051-F79B53F17CD2}"/>
              </a:ext>
            </a:extLst>
          </p:cNvPr>
          <p:cNvPicPr>
            <a:picLocks noChangeAspect="1"/>
          </p:cNvPicPr>
          <p:nvPr/>
        </p:nvPicPr>
        <p:blipFill rotWithShape="1">
          <a:blip r:embed="rId4"/>
          <a:srcRect b="14259"/>
          <a:stretch/>
        </p:blipFill>
        <p:spPr>
          <a:xfrm>
            <a:off x="369668" y="257175"/>
            <a:ext cx="11661911" cy="5610225"/>
          </a:xfrm>
          <a:prstGeom prst="rect">
            <a:avLst/>
          </a:prstGeom>
        </p:spPr>
      </p:pic>
      <p:pic>
        <p:nvPicPr>
          <p:cNvPr id="5" name="Picture 2" descr="New Look; Same Menti - Mentimeter">
            <a:extLst>
              <a:ext uri="{FF2B5EF4-FFF2-40B4-BE49-F238E27FC236}">
                <a16:creationId xmlns:a16="http://schemas.microsoft.com/office/drawing/2014/main" id="{67AE321A-93B3-61FF-4491-552D66F8E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03" b="12790"/>
          <a:stretch/>
        </p:blipFill>
        <p:spPr bwMode="auto">
          <a:xfrm>
            <a:off x="9675337" y="33398"/>
            <a:ext cx="2234148" cy="81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58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764956" y="849600"/>
            <a:ext cx="10515600" cy="2727182"/>
          </a:xfrm>
        </p:spPr>
        <p:txBody>
          <a:bodyPr>
            <a:noAutofit/>
          </a:bodyPr>
          <a:lstStyle/>
          <a:p>
            <a:r>
              <a:rPr lang="en-US" sz="4000" b="1" u="sng" dirty="0">
                <a:solidFill>
                  <a:srgbClr val="6459A7"/>
                </a:solidFill>
              </a:rPr>
              <a:t>LIVE POLL </a:t>
            </a:r>
            <a:br>
              <a:rPr lang="en-US" sz="4000" b="1" u="sng" dirty="0">
                <a:solidFill>
                  <a:srgbClr val="6459A7"/>
                </a:solidFill>
              </a:rPr>
            </a:br>
            <a:br>
              <a:rPr lang="en-US" sz="4000" b="1" dirty="0">
                <a:latin typeface="+mn-lt"/>
              </a:rPr>
            </a:br>
            <a:r>
              <a:rPr lang="en-US" sz="3600" b="1" dirty="0">
                <a:solidFill>
                  <a:srgbClr val="EC7623"/>
                </a:solidFill>
                <a:latin typeface="+mn-lt"/>
              </a:rPr>
              <a:t>On a scale of importance….</a:t>
            </a:r>
            <a:br>
              <a:rPr lang="en-US" sz="3600" b="1" dirty="0">
                <a:solidFill>
                  <a:srgbClr val="EC7623"/>
                </a:solidFill>
                <a:latin typeface="+mn-lt"/>
              </a:rPr>
            </a:br>
            <a:br>
              <a:rPr lang="en-US" sz="3600" b="1" dirty="0">
                <a:solidFill>
                  <a:srgbClr val="EC7623"/>
                </a:solidFill>
                <a:latin typeface="+mn-lt"/>
              </a:rPr>
            </a:br>
            <a:r>
              <a:rPr lang="en-US" sz="3600" b="1" dirty="0">
                <a:solidFill>
                  <a:srgbClr val="EC7623"/>
                </a:solidFill>
                <a:latin typeface="+mn-lt"/>
              </a:rPr>
              <a:t>… how important is it for you to work for an organisation that is a leader in the sector?</a:t>
            </a:r>
          </a:p>
        </p:txBody>
      </p:sp>
      <p:pic>
        <p:nvPicPr>
          <p:cNvPr id="3" name="Picture 2" descr="Text, logo&#10;&#10;Description automatically generated">
            <a:extLst>
              <a:ext uri="{FF2B5EF4-FFF2-40B4-BE49-F238E27FC236}">
                <a16:creationId xmlns:a16="http://schemas.microsoft.com/office/drawing/2014/main" id="{04EB96A1-C06A-1712-4987-CE52408081CF}"/>
              </a:ext>
            </a:extLst>
          </p:cNvPr>
          <p:cNvPicPr>
            <a:picLocks noChangeAspect="1"/>
          </p:cNvPicPr>
          <p:nvPr/>
        </p:nvPicPr>
        <p:blipFill>
          <a:blip r:embed="rId3"/>
          <a:stretch>
            <a:fillRect/>
          </a:stretch>
        </p:blipFill>
        <p:spPr>
          <a:xfrm>
            <a:off x="10374000" y="33399"/>
            <a:ext cx="1818000" cy="1818000"/>
          </a:xfrm>
          <a:prstGeom prst="rect">
            <a:avLst/>
          </a:prstGeom>
        </p:spPr>
      </p:pic>
      <p:pic>
        <p:nvPicPr>
          <p:cNvPr id="4" name="Picture 3">
            <a:extLst>
              <a:ext uri="{FF2B5EF4-FFF2-40B4-BE49-F238E27FC236}">
                <a16:creationId xmlns:a16="http://schemas.microsoft.com/office/drawing/2014/main" id="{C7BEF9D8-E0C4-FCDC-40BF-8D38F65A648D}"/>
              </a:ext>
            </a:extLst>
          </p:cNvPr>
          <p:cNvPicPr>
            <a:picLocks noChangeAspect="1"/>
          </p:cNvPicPr>
          <p:nvPr/>
        </p:nvPicPr>
        <p:blipFill rotWithShape="1">
          <a:blip r:embed="rId4"/>
          <a:srcRect b="10717"/>
          <a:stretch/>
        </p:blipFill>
        <p:spPr>
          <a:xfrm>
            <a:off x="35143" y="33399"/>
            <a:ext cx="12072301" cy="5975001"/>
          </a:xfrm>
          <a:prstGeom prst="rect">
            <a:avLst/>
          </a:prstGeom>
        </p:spPr>
      </p:pic>
      <p:pic>
        <p:nvPicPr>
          <p:cNvPr id="2" name="Picture 2" descr="New Look; Same Menti - Mentimeter">
            <a:extLst>
              <a:ext uri="{FF2B5EF4-FFF2-40B4-BE49-F238E27FC236}">
                <a16:creationId xmlns:a16="http://schemas.microsoft.com/office/drawing/2014/main" id="{931ADA7C-1489-BB4F-9713-A21267DF52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03" b="12790"/>
          <a:stretch/>
        </p:blipFill>
        <p:spPr bwMode="auto">
          <a:xfrm>
            <a:off x="9675337" y="33398"/>
            <a:ext cx="2234148" cy="81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50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6BD-EE0C-C66D-7253-DAE0F1729F84}"/>
              </a:ext>
            </a:extLst>
          </p:cNvPr>
          <p:cNvSpPr>
            <a:spLocks noGrp="1"/>
          </p:cNvSpPr>
          <p:nvPr>
            <p:ph type="title"/>
          </p:nvPr>
        </p:nvSpPr>
        <p:spPr/>
        <p:txBody>
          <a:bodyPr>
            <a:normAutofit/>
          </a:bodyPr>
          <a:lstStyle/>
          <a:p>
            <a:r>
              <a:rPr lang="en-US" sz="4000" b="1" dirty="0"/>
              <a:t>Growing our impact</a:t>
            </a:r>
            <a:endParaRPr lang="en-AU" sz="4000" b="1" dirty="0"/>
          </a:p>
        </p:txBody>
      </p:sp>
      <p:sp>
        <p:nvSpPr>
          <p:cNvPr id="9" name="TextBox 8">
            <a:extLst>
              <a:ext uri="{FF2B5EF4-FFF2-40B4-BE49-F238E27FC236}">
                <a16:creationId xmlns:a16="http://schemas.microsoft.com/office/drawing/2014/main" id="{E8A759D2-32E7-72D2-D28C-90E2B08BD912}"/>
              </a:ext>
            </a:extLst>
          </p:cNvPr>
          <p:cNvSpPr txBox="1"/>
          <p:nvPr/>
        </p:nvSpPr>
        <p:spPr>
          <a:xfrm>
            <a:off x="826250" y="1498473"/>
            <a:ext cx="7627939" cy="3924151"/>
          </a:xfrm>
          <a:prstGeom prst="rect">
            <a:avLst/>
          </a:prstGeom>
          <a:noFill/>
        </p:spPr>
        <p:txBody>
          <a:bodyPr wrap="square">
            <a:spAutoFit/>
          </a:bodyPr>
          <a:lstStyle/>
          <a:p>
            <a:pPr>
              <a:spcAft>
                <a:spcPts val="800"/>
              </a:spcAft>
            </a:pPr>
            <a:r>
              <a:rPr lang="en-US" sz="2500" b="1" dirty="0"/>
              <a:t>In 2027…</a:t>
            </a:r>
          </a:p>
          <a:p>
            <a:pPr marL="457200" indent="-457200">
              <a:spcAft>
                <a:spcPts val="800"/>
              </a:spcAft>
              <a:buFont typeface="Arial" panose="020B0604020202020204" pitchFamily="34" charset="0"/>
              <a:buChar char="•"/>
            </a:pPr>
            <a:r>
              <a:rPr lang="en-AU" sz="2500" dirty="0"/>
              <a:t>Leader in the disability sector in Australia. </a:t>
            </a:r>
          </a:p>
          <a:p>
            <a:pPr marL="457200" indent="-457200">
              <a:spcAft>
                <a:spcPts val="800"/>
              </a:spcAft>
              <a:buFont typeface="Arial" panose="020B0604020202020204" pitchFamily="34" charset="0"/>
              <a:buChar char="•"/>
            </a:pPr>
            <a:r>
              <a:rPr lang="en-AU" sz="2500" dirty="0"/>
              <a:t>Positive impact in the lives of people we support.</a:t>
            </a:r>
          </a:p>
          <a:p>
            <a:pPr marL="457200" indent="-457200">
              <a:spcAft>
                <a:spcPts val="800"/>
              </a:spcAft>
              <a:buFont typeface="Arial" panose="020B0604020202020204" pitchFamily="34" charset="0"/>
              <a:buChar char="•"/>
            </a:pPr>
            <a:r>
              <a:rPr lang="en-AU" sz="2500" dirty="0"/>
              <a:t>Largest employer of people living with a disability. </a:t>
            </a:r>
          </a:p>
          <a:p>
            <a:pPr marL="457200" indent="-457200">
              <a:spcAft>
                <a:spcPts val="800"/>
              </a:spcAft>
              <a:buFont typeface="Arial" panose="020B0604020202020204" pitchFamily="34" charset="0"/>
              <a:buChar char="•"/>
            </a:pPr>
            <a:r>
              <a:rPr lang="en-AU" sz="2500" dirty="0"/>
              <a:t>Largest portfolio of disability specific housing.</a:t>
            </a:r>
          </a:p>
          <a:p>
            <a:pPr marL="457200" indent="-457200">
              <a:spcAft>
                <a:spcPts val="800"/>
              </a:spcAft>
              <a:buFont typeface="Arial" panose="020B0604020202020204" pitchFamily="34" charset="0"/>
              <a:buChar char="•"/>
            </a:pPr>
            <a:r>
              <a:rPr lang="en-AU" sz="2500" dirty="0"/>
              <a:t>Programs and services for all stages of life.</a:t>
            </a:r>
            <a:br>
              <a:rPr lang="en-US" sz="2500" dirty="0"/>
            </a:br>
            <a:endParaRPr lang="en-US" sz="2500" b="1" dirty="0"/>
          </a:p>
          <a:p>
            <a:pPr marL="0" lvl="3">
              <a:spcAft>
                <a:spcPts val="800"/>
              </a:spcAft>
            </a:pPr>
            <a:r>
              <a:rPr lang="en-US" sz="3400" b="1" dirty="0">
                <a:solidFill>
                  <a:srgbClr val="EC7623"/>
                </a:solidFill>
              </a:rPr>
              <a:t>We make possibilities a reality</a:t>
            </a:r>
          </a:p>
        </p:txBody>
      </p:sp>
      <p:pic>
        <p:nvPicPr>
          <p:cNvPr id="6" name="Picture 5" descr="A group of arrows pointing upwards&#10;&#10;Description automatically generated">
            <a:extLst>
              <a:ext uri="{FF2B5EF4-FFF2-40B4-BE49-F238E27FC236}">
                <a16:creationId xmlns:a16="http://schemas.microsoft.com/office/drawing/2014/main" id="{AEF831F1-D796-7453-A19F-D69494ADF480}"/>
              </a:ext>
            </a:extLst>
          </p:cNvPr>
          <p:cNvPicPr>
            <a:picLocks noChangeAspect="1"/>
          </p:cNvPicPr>
          <p:nvPr/>
        </p:nvPicPr>
        <p:blipFill>
          <a:blip r:embed="rId3"/>
          <a:stretch>
            <a:fillRect/>
          </a:stretch>
        </p:blipFill>
        <p:spPr>
          <a:xfrm>
            <a:off x="7565129" y="2540242"/>
            <a:ext cx="4626871" cy="3336074"/>
          </a:xfrm>
          <a:prstGeom prst="rect">
            <a:avLst/>
          </a:prstGeom>
        </p:spPr>
      </p:pic>
      <p:pic>
        <p:nvPicPr>
          <p:cNvPr id="7" name="Picture 6" descr="Text, logo&#10;&#10;Description automatically generated">
            <a:extLst>
              <a:ext uri="{FF2B5EF4-FFF2-40B4-BE49-F238E27FC236}">
                <a16:creationId xmlns:a16="http://schemas.microsoft.com/office/drawing/2014/main" id="{10939FEE-B4D3-05FF-4F14-2578A766CA1A}"/>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135999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BF93F2-366E-998D-D2DA-11E1B4A1B391}"/>
              </a:ext>
            </a:extLst>
          </p:cNvPr>
          <p:cNvSpPr>
            <a:spLocks noGrp="1"/>
          </p:cNvSpPr>
          <p:nvPr>
            <p:ph type="title"/>
          </p:nvPr>
        </p:nvSpPr>
        <p:spPr>
          <a:xfrm>
            <a:off x="439321" y="376789"/>
            <a:ext cx="6763583" cy="664761"/>
          </a:xfrm>
        </p:spPr>
        <p:txBody>
          <a:bodyPr>
            <a:noAutofit/>
          </a:bodyPr>
          <a:lstStyle/>
          <a:p>
            <a:r>
              <a:rPr lang="en-US" sz="4000" dirty="0"/>
              <a:t>Ring the bell moments</a:t>
            </a:r>
            <a:endParaRPr lang="en-AU" sz="4000" dirty="0"/>
          </a:p>
        </p:txBody>
      </p:sp>
      <p:sp>
        <p:nvSpPr>
          <p:cNvPr id="7" name="TextBox 6">
            <a:extLst>
              <a:ext uri="{FF2B5EF4-FFF2-40B4-BE49-F238E27FC236}">
                <a16:creationId xmlns:a16="http://schemas.microsoft.com/office/drawing/2014/main" id="{E29CE736-1DE2-E7CA-284B-D3782F0ADD94}"/>
              </a:ext>
            </a:extLst>
          </p:cNvPr>
          <p:cNvSpPr txBox="1"/>
          <p:nvPr/>
        </p:nvSpPr>
        <p:spPr>
          <a:xfrm>
            <a:off x="439322" y="1173848"/>
            <a:ext cx="4860777" cy="3232680"/>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D4D4F"/>
                </a:solidFill>
                <a:effectLst/>
                <a:uLnTx/>
                <a:uFillTx/>
                <a:ea typeface="Calibri" panose="020F0502020204030204" pitchFamily="34" charset="0"/>
                <a:cs typeface="Times New Roman" panose="02020603050405020304" pitchFamily="18" charset="0"/>
              </a:rPr>
              <a:t>40 internal traineeships</a:t>
            </a:r>
            <a:endParaRPr kumimoji="0" lang="en-AU" sz="1800" b="0" i="0" u="none" strike="noStrike" kern="1200" cap="none" spc="0" normalizeH="0" baseline="0" noProof="0" dirty="0">
              <a:ln>
                <a:noFill/>
              </a:ln>
              <a:solidFill>
                <a:srgbClr val="4D4D4F"/>
              </a:solidFill>
              <a:effectLst/>
              <a:uLnTx/>
              <a:uFillTx/>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AU" dirty="0">
                <a:solidFill>
                  <a:srgbClr val="4D4D4F"/>
                </a:solidFill>
                <a:cs typeface="Times New Roman" panose="02020603050405020304" pitchFamily="18" charset="0"/>
              </a:rPr>
              <a:t>Defence Assistance Program (DAP) - steps </a:t>
            </a:r>
            <a:r>
              <a:rPr lang="en-US" dirty="0">
                <a:solidFill>
                  <a:srgbClr val="4D4D4F"/>
                </a:solidFill>
                <a:cs typeface="Times New Roman" panose="02020603050405020304" pitchFamily="18" charset="0"/>
              </a:rPr>
              <a:t>to mainstream employment</a:t>
            </a:r>
            <a:endParaRPr lang="en-AU" dirty="0">
              <a:solidFill>
                <a:srgbClr val="4D4D4F"/>
              </a:solidFill>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dirty="0">
                <a:solidFill>
                  <a:srgbClr val="4D4D4F"/>
                </a:solidFill>
                <a:cs typeface="Times New Roman" panose="02020603050405020304" pitchFamily="18" charset="0"/>
              </a:rPr>
              <a:t>Agency staffing reduction</a:t>
            </a:r>
            <a:endParaRPr lang="en-AU" dirty="0">
              <a:solidFill>
                <a:srgbClr val="4D4D4F"/>
              </a:solidFill>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dirty="0">
                <a:solidFill>
                  <a:srgbClr val="4D4D4F"/>
                </a:solidFill>
                <a:cs typeface="Times New Roman" panose="02020603050405020304" pitchFamily="18" charset="0"/>
              </a:rPr>
              <a:t>First community clients in NSW and VIC</a:t>
            </a:r>
            <a:endParaRPr lang="en-AU" dirty="0">
              <a:solidFill>
                <a:srgbClr val="4D4D4F"/>
              </a:solidFill>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AU" dirty="0">
                <a:solidFill>
                  <a:srgbClr val="4D4D4F"/>
                </a:solidFill>
                <a:cs typeface="Times New Roman" panose="02020603050405020304" pitchFamily="18" charset="0"/>
              </a:rPr>
              <a:t>Information Security Management System </a:t>
            </a:r>
            <a:r>
              <a:rPr lang="en-US" dirty="0">
                <a:solidFill>
                  <a:srgbClr val="4D4D4F"/>
                </a:solidFill>
                <a:cs typeface="Times New Roman" panose="02020603050405020304" pitchFamily="18" charset="0"/>
              </a:rPr>
              <a:t>Audit outcomes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US" dirty="0">
                <a:solidFill>
                  <a:srgbClr val="4D4D4F"/>
                </a:solidFill>
                <a:cs typeface="Times New Roman" panose="02020603050405020304" pitchFamily="18" charset="0"/>
              </a:rPr>
              <a:t>Draft constitution</a:t>
            </a:r>
            <a:endParaRPr lang="en-AU" dirty="0">
              <a:solidFill>
                <a:srgbClr val="4D4D4F"/>
              </a:solidFill>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1" i="0" u="none" strike="noStrike" kern="1200" cap="none" spc="0" normalizeH="0" baseline="0" noProof="0" dirty="0">
              <a:ln>
                <a:noFill/>
              </a:ln>
              <a:solidFill>
                <a:srgbClr val="4D4D4F"/>
              </a:solidFill>
              <a:effectLst/>
              <a:uLnTx/>
              <a:uFillTx/>
              <a:ea typeface="Calibri" panose="020F0502020204030204" pitchFamily="34" charset="0"/>
              <a:cs typeface="+mn-cs"/>
            </a:endParaRPr>
          </a:p>
        </p:txBody>
      </p:sp>
      <p:sp>
        <p:nvSpPr>
          <p:cNvPr id="8" name="Title 1">
            <a:extLst>
              <a:ext uri="{FF2B5EF4-FFF2-40B4-BE49-F238E27FC236}">
                <a16:creationId xmlns:a16="http://schemas.microsoft.com/office/drawing/2014/main" id="{C99CA1FA-CCE7-F0E1-30BC-3C84DEAC3A4D}"/>
              </a:ext>
            </a:extLst>
          </p:cNvPr>
          <p:cNvSpPr txBox="1">
            <a:spLocks/>
          </p:cNvSpPr>
          <p:nvPr/>
        </p:nvSpPr>
        <p:spPr>
          <a:xfrm>
            <a:off x="340667" y="4206780"/>
            <a:ext cx="5058086" cy="664761"/>
          </a:xfrm>
          <a:prstGeom prst="rect">
            <a:avLst/>
          </a:prstGeom>
        </p:spPr>
        <p:txBody>
          <a:bodyPr vert="horz" lIns="90000" tIns="46800" rIns="90000" bIns="46800" rtlCol="0" anchor="t"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6459A7"/>
                </a:solidFill>
                <a:effectLst/>
                <a:uLnTx/>
                <a:uFillTx/>
                <a:latin typeface="Arial Black" panose="020B0A04020102020204"/>
                <a:ea typeface="+mj-ea"/>
                <a:cs typeface="+mj-cs"/>
              </a:rPr>
              <a:t>External environment</a:t>
            </a:r>
            <a:endParaRPr kumimoji="0" lang="en-AU" sz="2400" b="0" i="0" u="none" strike="noStrike" kern="1200" cap="none" spc="0" normalizeH="0" baseline="0" noProof="0" dirty="0">
              <a:ln>
                <a:noFill/>
              </a:ln>
              <a:solidFill>
                <a:srgbClr val="6459A7"/>
              </a:solidFill>
              <a:effectLst/>
              <a:uLnTx/>
              <a:uFillTx/>
              <a:latin typeface="Arial Black" panose="020B0A04020102020204"/>
              <a:ea typeface="+mj-ea"/>
              <a:cs typeface="+mj-cs"/>
            </a:endParaRPr>
          </a:p>
        </p:txBody>
      </p:sp>
      <p:sp>
        <p:nvSpPr>
          <p:cNvPr id="9" name="TextBox 8">
            <a:extLst>
              <a:ext uri="{FF2B5EF4-FFF2-40B4-BE49-F238E27FC236}">
                <a16:creationId xmlns:a16="http://schemas.microsoft.com/office/drawing/2014/main" id="{32EA9DFC-4BCE-8205-FE08-E91FCA4C9503}"/>
              </a:ext>
            </a:extLst>
          </p:cNvPr>
          <p:cNvSpPr txBox="1"/>
          <p:nvPr/>
        </p:nvSpPr>
        <p:spPr>
          <a:xfrm>
            <a:off x="422109" y="4626045"/>
            <a:ext cx="5191403" cy="1860446"/>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D4D4F"/>
                </a:solidFill>
                <a:effectLst/>
                <a:uLnTx/>
                <a:uFillTx/>
                <a:ea typeface="+mn-ea"/>
                <a:cs typeface="Times New Roman" panose="02020603050405020304" pitchFamily="18" charset="0"/>
              </a:rPr>
              <a:t>Disability Royal Commission: reflections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D4D4F"/>
                </a:solidFill>
                <a:effectLst/>
                <a:uLnTx/>
                <a:uFillTx/>
                <a:ea typeface="+mn-ea"/>
                <a:cs typeface="Times New Roman" panose="02020603050405020304" pitchFamily="18" charset="0"/>
              </a:rPr>
              <a:t>Supported Employment</a:t>
            </a:r>
          </a:p>
          <a:p>
            <a:pPr marL="800100" lvl="1" indent="-342900">
              <a:lnSpc>
                <a:spcPct val="107000"/>
              </a:lnSpc>
              <a:spcAft>
                <a:spcPts val="600"/>
              </a:spcAft>
              <a:buFont typeface="Symbol" panose="05050102010706020507" pitchFamily="18" charset="2"/>
              <a:buChar char=""/>
              <a:defRPr/>
            </a:pPr>
            <a:r>
              <a:rPr kumimoji="0" lang="en-US" b="0" i="0" u="none" strike="noStrike" kern="1200" cap="none" spc="0" normalizeH="0" baseline="0" noProof="0" dirty="0">
                <a:ln>
                  <a:noFill/>
                </a:ln>
                <a:solidFill>
                  <a:srgbClr val="4D4D4F"/>
                </a:solidFill>
                <a:effectLst/>
                <a:uLnTx/>
                <a:uFillTx/>
                <a:ea typeface="+mn-ea"/>
                <a:cs typeface="Times New Roman" panose="02020603050405020304" pitchFamily="18" charset="0"/>
              </a:rPr>
              <a:t>Futures Forum / wages</a:t>
            </a:r>
            <a:endParaRPr kumimoji="0" lang="en-AU" b="0" i="0" u="none" strike="noStrike" kern="1200" cap="none" spc="0" normalizeH="0" baseline="0" noProof="0" dirty="0">
              <a:ln>
                <a:noFill/>
              </a:ln>
              <a:solidFill>
                <a:srgbClr val="4D4D4F"/>
              </a:solidFill>
              <a:effectLst/>
              <a:uLnTx/>
              <a:uFillTx/>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D4D4F"/>
                </a:solidFill>
                <a:effectLst/>
                <a:uLnTx/>
                <a:uFillTx/>
                <a:ea typeface="+mn-ea"/>
                <a:cs typeface="Times New Roman" panose="02020603050405020304" pitchFamily="18" charset="0"/>
              </a:rPr>
              <a:t>Political Engagement</a:t>
            </a:r>
            <a:endParaRPr kumimoji="0" lang="en-AU" sz="1800" b="0" i="0" u="none" strike="noStrike" kern="1200" cap="none" spc="0" normalizeH="0" baseline="0" noProof="0" dirty="0">
              <a:ln>
                <a:noFill/>
              </a:ln>
              <a:solidFill>
                <a:srgbClr val="4D4D4F"/>
              </a:solidFill>
              <a:effectLst/>
              <a:uLnTx/>
              <a:uFillTx/>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D4D4F"/>
                </a:solidFill>
                <a:effectLst/>
                <a:uLnTx/>
                <a:uFillTx/>
                <a:ea typeface="+mn-ea"/>
                <a:cs typeface="Times New Roman" panose="02020603050405020304" pitchFamily="18" charset="0"/>
              </a:rPr>
              <a:t>Disability Workforce</a:t>
            </a:r>
            <a:endParaRPr kumimoji="0" lang="en-AU" sz="1800" b="0" i="0" u="none" strike="noStrike" kern="1200" cap="none" spc="0" normalizeH="0" baseline="0" noProof="0" dirty="0">
              <a:ln>
                <a:noFill/>
              </a:ln>
              <a:solidFill>
                <a:srgbClr val="4D4D4F"/>
              </a:solidFill>
              <a:effectLst/>
              <a:uLnTx/>
              <a:uFillTx/>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3FCF4DD-FA21-D048-6511-FC91952F5E82}"/>
              </a:ext>
            </a:extLst>
          </p:cNvPr>
          <p:cNvSpPr txBox="1"/>
          <p:nvPr/>
        </p:nvSpPr>
        <p:spPr>
          <a:xfrm>
            <a:off x="5991965" y="3848372"/>
            <a:ext cx="5510552" cy="1487138"/>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D4D4F"/>
                </a:solidFill>
                <a:effectLst/>
                <a:uLnTx/>
                <a:uFillTx/>
                <a:latin typeface="Arial" panose="020B0604020202020204" pitchFamily="34" charset="0"/>
                <a:cs typeface="Arial" panose="020B0604020202020204" pitchFamily="34" charset="0"/>
              </a:rPr>
              <a:t>Budget challenges </a:t>
            </a:r>
            <a:endParaRPr kumimoji="0" lang="en-AU" sz="1800" b="0" i="0" u="none" strike="noStrike" kern="1200" cap="none" spc="0" normalizeH="0" baseline="0" noProof="0" dirty="0">
              <a:ln>
                <a:noFill/>
              </a:ln>
              <a:solidFill>
                <a:srgbClr val="4D4D4F"/>
              </a:solidFill>
              <a:effectLst/>
              <a:uLnTx/>
              <a:uFillTx/>
              <a:latin typeface="Arial" panose="020B0604020202020204" pitchFamily="34" charset="0"/>
              <a:cs typeface="Arial" panose="020B0604020202020204" pitchFamily="34" charset="0"/>
            </a:endParaRPr>
          </a:p>
          <a:p>
            <a:pPr marL="342900" marR="0" lvl="1"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AU" dirty="0">
                <a:solidFill>
                  <a:srgbClr val="4D4D4F"/>
                </a:solidFill>
                <a:latin typeface="Arial" panose="020B0604020202020204" pitchFamily="34" charset="0"/>
                <a:cs typeface="Arial" panose="020B0604020202020204" pitchFamily="34" charset="0"/>
              </a:rPr>
              <a:t>Best year for fundraising!</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n-AU" dirty="0">
                <a:solidFill>
                  <a:srgbClr val="4D4D4F"/>
                </a:solidFill>
                <a:latin typeface="Arial" panose="020B0604020202020204" pitchFamily="34" charset="0"/>
                <a:cs typeface="Arial" panose="020B0604020202020204" pitchFamily="34" charset="0"/>
              </a:rPr>
              <a:t>Financial targets FY24:</a:t>
            </a:r>
          </a:p>
          <a:p>
            <a:pPr marL="800100" lvl="1" indent="-342900">
              <a:lnSpc>
                <a:spcPct val="107000"/>
              </a:lnSpc>
              <a:spcAft>
                <a:spcPts val="600"/>
              </a:spcAft>
              <a:buFont typeface="Symbol" panose="05050102010706020507" pitchFamily="18" charset="2"/>
              <a:buChar char=""/>
              <a:defRPr/>
            </a:pPr>
            <a:r>
              <a:rPr lang="en-AU" dirty="0">
                <a:solidFill>
                  <a:srgbClr val="4D4D4F"/>
                </a:solidFill>
                <a:latin typeface="Arial" panose="020B0604020202020204" pitchFamily="34" charset="0"/>
                <a:cs typeface="Arial" panose="020B0604020202020204" pitchFamily="34" charset="0"/>
              </a:rPr>
              <a:t>Clear targets, metrics and monitoring</a:t>
            </a:r>
          </a:p>
        </p:txBody>
      </p:sp>
      <p:sp>
        <p:nvSpPr>
          <p:cNvPr id="11" name="Title 1">
            <a:extLst>
              <a:ext uri="{FF2B5EF4-FFF2-40B4-BE49-F238E27FC236}">
                <a16:creationId xmlns:a16="http://schemas.microsoft.com/office/drawing/2014/main" id="{7C5E5969-A410-3C42-1074-9F14B4765581}"/>
              </a:ext>
            </a:extLst>
          </p:cNvPr>
          <p:cNvSpPr txBox="1">
            <a:spLocks/>
          </p:cNvSpPr>
          <p:nvPr/>
        </p:nvSpPr>
        <p:spPr>
          <a:xfrm>
            <a:off x="5859774" y="3429000"/>
            <a:ext cx="6477934" cy="664761"/>
          </a:xfrm>
          <a:prstGeom prst="rect">
            <a:avLst/>
          </a:prstGeom>
        </p:spPr>
        <p:txBody>
          <a:bodyPr vert="horz" lIns="90000" tIns="46800" rIns="90000" bIns="46800" rtlCol="0" anchor="t"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rgbClr val="6459A7"/>
                </a:solidFill>
                <a:effectLst/>
                <a:uLnTx/>
                <a:uFillTx/>
                <a:latin typeface="Arial Black" panose="020B0A04020102020204"/>
                <a:ea typeface="+mj-ea"/>
                <a:cs typeface="+mj-cs"/>
              </a:rPr>
              <a:t>FY23 financial performance</a:t>
            </a:r>
          </a:p>
        </p:txBody>
      </p:sp>
      <p:pic>
        <p:nvPicPr>
          <p:cNvPr id="14" name="Picture 13" descr="A yellow bell with waves coming out of it&#10;&#10;Description automatically generated">
            <a:extLst>
              <a:ext uri="{FF2B5EF4-FFF2-40B4-BE49-F238E27FC236}">
                <a16:creationId xmlns:a16="http://schemas.microsoft.com/office/drawing/2014/main" id="{F7A94F8B-BEEB-5E2C-41A0-C57CF8301AA2}"/>
              </a:ext>
            </a:extLst>
          </p:cNvPr>
          <p:cNvPicPr>
            <a:picLocks noChangeAspect="1"/>
          </p:cNvPicPr>
          <p:nvPr/>
        </p:nvPicPr>
        <p:blipFill>
          <a:blip r:embed="rId3"/>
          <a:stretch>
            <a:fillRect/>
          </a:stretch>
        </p:blipFill>
        <p:spPr>
          <a:xfrm>
            <a:off x="7202904" y="534583"/>
            <a:ext cx="2634894" cy="2449599"/>
          </a:xfrm>
          <a:prstGeom prst="rect">
            <a:avLst/>
          </a:prstGeom>
        </p:spPr>
      </p:pic>
      <p:pic>
        <p:nvPicPr>
          <p:cNvPr id="15" name="Picture 14" descr="Text, logo&#10;&#10;Description automatically generated">
            <a:extLst>
              <a:ext uri="{FF2B5EF4-FFF2-40B4-BE49-F238E27FC236}">
                <a16:creationId xmlns:a16="http://schemas.microsoft.com/office/drawing/2014/main" id="{CA46BB84-26E8-084A-DC57-688B233CCA40}"/>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82503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AA36-E728-F3D7-8773-44CF481C23C9}"/>
              </a:ext>
            </a:extLst>
          </p:cNvPr>
          <p:cNvSpPr>
            <a:spLocks noGrp="1"/>
          </p:cNvSpPr>
          <p:nvPr>
            <p:ph type="title"/>
          </p:nvPr>
        </p:nvSpPr>
        <p:spPr>
          <a:xfrm>
            <a:off x="1955560" y="3042390"/>
            <a:ext cx="9554887" cy="1897014"/>
          </a:xfrm>
        </p:spPr>
        <p:txBody>
          <a:bodyPr/>
          <a:lstStyle/>
          <a:p>
            <a:r>
              <a:rPr lang="en-US" sz="4000" dirty="0"/>
              <a:t>Questions?</a:t>
            </a:r>
            <a:endParaRPr lang="en-AU" sz="4000" dirty="0"/>
          </a:p>
        </p:txBody>
      </p:sp>
      <p:pic>
        <p:nvPicPr>
          <p:cNvPr id="5" name="Graphic 4" descr="Questions outline">
            <a:extLst>
              <a:ext uri="{FF2B5EF4-FFF2-40B4-BE49-F238E27FC236}">
                <a16:creationId xmlns:a16="http://schemas.microsoft.com/office/drawing/2014/main" id="{2767A14C-B6BC-5BB5-1770-F178C9A7F7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4043" y="2146042"/>
            <a:ext cx="2689952" cy="2689952"/>
          </a:xfrm>
          <a:prstGeom prst="rect">
            <a:avLst/>
          </a:prstGeom>
        </p:spPr>
      </p:pic>
      <p:pic>
        <p:nvPicPr>
          <p:cNvPr id="3" name="Picture 2" descr="Text, logo&#10;&#10;Description automatically generated">
            <a:extLst>
              <a:ext uri="{FF2B5EF4-FFF2-40B4-BE49-F238E27FC236}">
                <a16:creationId xmlns:a16="http://schemas.microsoft.com/office/drawing/2014/main" id="{91758CE1-32DB-64AB-4986-D4F76C530BF7}"/>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424216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4CF1D-0AE3-4B05-A5A7-1418EC8B3D08}"/>
              </a:ext>
            </a:extLst>
          </p:cNvPr>
          <p:cNvSpPr>
            <a:spLocks noGrp="1"/>
          </p:cNvSpPr>
          <p:nvPr>
            <p:ph type="title"/>
          </p:nvPr>
        </p:nvSpPr>
        <p:spPr>
          <a:xfrm>
            <a:off x="825561" y="2484870"/>
            <a:ext cx="6930313" cy="1313700"/>
          </a:xfrm>
        </p:spPr>
        <p:txBody>
          <a:bodyPr/>
          <a:lstStyle/>
          <a:p>
            <a:pPr algn="ctr">
              <a:lnSpc>
                <a:spcPct val="130000"/>
              </a:lnSpc>
            </a:pPr>
            <a:r>
              <a:rPr lang="en-US" sz="4000" dirty="0"/>
              <a:t>Home and Community </a:t>
            </a:r>
            <a:br>
              <a:rPr lang="en-US" sz="4000" dirty="0"/>
            </a:br>
            <a:r>
              <a:rPr lang="en-US" sz="4000" dirty="0"/>
              <a:t>Leanne Rutherford </a:t>
            </a:r>
            <a:endParaRPr lang="en-AU" sz="4000" dirty="0"/>
          </a:p>
        </p:txBody>
      </p:sp>
      <p:pic>
        <p:nvPicPr>
          <p:cNvPr id="4" name="Picture 3">
            <a:extLst>
              <a:ext uri="{FF2B5EF4-FFF2-40B4-BE49-F238E27FC236}">
                <a16:creationId xmlns:a16="http://schemas.microsoft.com/office/drawing/2014/main" id="{5923B696-C2B8-4C6B-A162-22EC9E259199}"/>
              </a:ext>
            </a:extLst>
          </p:cNvPr>
          <p:cNvPicPr>
            <a:picLocks noChangeAspect="1"/>
          </p:cNvPicPr>
          <p:nvPr/>
        </p:nvPicPr>
        <p:blipFill>
          <a:blip r:embed="rId3"/>
          <a:stretch>
            <a:fillRect/>
          </a:stretch>
        </p:blipFill>
        <p:spPr>
          <a:xfrm>
            <a:off x="8033365" y="1645944"/>
            <a:ext cx="2991551" cy="2991551"/>
          </a:xfrm>
          <a:prstGeom prst="rect">
            <a:avLst/>
          </a:prstGeom>
        </p:spPr>
      </p:pic>
      <p:pic>
        <p:nvPicPr>
          <p:cNvPr id="3" name="Picture 2" descr="Text, logo&#10;&#10;Description automatically generated">
            <a:extLst>
              <a:ext uri="{FF2B5EF4-FFF2-40B4-BE49-F238E27FC236}">
                <a16:creationId xmlns:a16="http://schemas.microsoft.com/office/drawing/2014/main" id="{2FB7C71D-90EE-9ADB-5448-97E49F74576A}"/>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3116664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FDA09B11-510F-4113-7F28-5AA2659170D8}"/>
              </a:ext>
            </a:extLst>
          </p:cNvPr>
          <p:cNvSpPr>
            <a:spLocks noGrp="1"/>
          </p:cNvSpPr>
          <p:nvPr>
            <p:ph type="title"/>
          </p:nvPr>
        </p:nvSpPr>
        <p:spPr>
          <a:xfrm>
            <a:off x="321165" y="269431"/>
            <a:ext cx="11536851" cy="842193"/>
          </a:xfrm>
        </p:spPr>
        <p:txBody>
          <a:bodyPr>
            <a:normAutofit/>
          </a:bodyPr>
          <a:lstStyle/>
          <a:p>
            <a:r>
              <a:rPr lang="en-AU" sz="3600" dirty="0"/>
              <a:t>Home and Community </a:t>
            </a:r>
          </a:p>
        </p:txBody>
      </p:sp>
      <p:sp>
        <p:nvSpPr>
          <p:cNvPr id="7" name="TextBox 6">
            <a:extLst>
              <a:ext uri="{FF2B5EF4-FFF2-40B4-BE49-F238E27FC236}">
                <a16:creationId xmlns:a16="http://schemas.microsoft.com/office/drawing/2014/main" id="{4B1786BE-19C3-2240-1026-3F25408D4592}"/>
              </a:ext>
            </a:extLst>
          </p:cNvPr>
          <p:cNvSpPr txBox="1"/>
          <p:nvPr/>
        </p:nvSpPr>
        <p:spPr>
          <a:xfrm>
            <a:off x="333984" y="1369083"/>
            <a:ext cx="11361640" cy="400110"/>
          </a:xfrm>
          <a:prstGeom prst="rect">
            <a:avLst/>
          </a:prstGeom>
          <a:noFill/>
        </p:spPr>
        <p:txBody>
          <a:bodyPr wrap="square">
            <a:spAutoFit/>
          </a:bodyPr>
          <a:lstStyle/>
          <a:p>
            <a:pPr marL="285750" lvl="1" indent="-285750">
              <a:buFont typeface="Arial" panose="020B0604020202020204" pitchFamily="34" charset="0"/>
              <a:buChar char="•"/>
              <a:tabLst>
                <a:tab pos="914400" algn="l"/>
              </a:tabLst>
            </a:pPr>
            <a:endParaRPr lang="en-AU" sz="2000" dirty="0"/>
          </a:p>
        </p:txBody>
      </p:sp>
      <p:graphicFrame>
        <p:nvGraphicFramePr>
          <p:cNvPr id="4" name="Diagram 3">
            <a:extLst>
              <a:ext uri="{FF2B5EF4-FFF2-40B4-BE49-F238E27FC236}">
                <a16:creationId xmlns:a16="http://schemas.microsoft.com/office/drawing/2014/main" id="{5EA858CF-C7E2-17C5-7673-C3CA55F9EB73}"/>
              </a:ext>
            </a:extLst>
          </p:cNvPr>
          <p:cNvGraphicFramePr/>
          <p:nvPr/>
        </p:nvGraphicFramePr>
        <p:xfrm>
          <a:off x="485462" y="1234439"/>
          <a:ext cx="9692641" cy="4720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Text, logo&#10;&#10;Description automatically generated">
            <a:extLst>
              <a:ext uri="{FF2B5EF4-FFF2-40B4-BE49-F238E27FC236}">
                <a16:creationId xmlns:a16="http://schemas.microsoft.com/office/drawing/2014/main" id="{D3AAD6D2-E5B7-7599-9443-EC4976185BEA}"/>
              </a:ext>
            </a:extLst>
          </p:cNvPr>
          <p:cNvPicPr>
            <a:picLocks noChangeAspect="1"/>
          </p:cNvPicPr>
          <p:nvPr/>
        </p:nvPicPr>
        <p:blipFill rotWithShape="1">
          <a:blip r:embed="rId8"/>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4909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394180" y="282839"/>
            <a:ext cx="10515600" cy="873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4000" dirty="0"/>
              <a:t>Acknowledgement of Country</a:t>
            </a:r>
            <a:endParaRPr sz="4000" dirty="0"/>
          </a:p>
        </p:txBody>
      </p:sp>
      <p:pic>
        <p:nvPicPr>
          <p:cNvPr id="4" name="Picture 3">
            <a:extLst>
              <a:ext uri="{FF2B5EF4-FFF2-40B4-BE49-F238E27FC236}">
                <a16:creationId xmlns:a16="http://schemas.microsoft.com/office/drawing/2014/main" id="{9B1B7C2F-543F-D753-86AE-7FBE0F2E28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143835"/>
            <a:ext cx="12202092" cy="5714166"/>
          </a:xfrm>
          <a:prstGeom prst="rect">
            <a:avLst/>
          </a:prstGeom>
          <a:noFill/>
        </p:spPr>
      </p:pic>
      <p:sp>
        <p:nvSpPr>
          <p:cNvPr id="2" name="Content Placeholder 7">
            <a:extLst>
              <a:ext uri="{FF2B5EF4-FFF2-40B4-BE49-F238E27FC236}">
                <a16:creationId xmlns:a16="http://schemas.microsoft.com/office/drawing/2014/main" id="{C6B250B4-B48C-FFF0-E4F4-ACA27A2DE7C3}"/>
              </a:ext>
            </a:extLst>
          </p:cNvPr>
          <p:cNvSpPr txBox="1">
            <a:spLocks/>
          </p:cNvSpPr>
          <p:nvPr/>
        </p:nvSpPr>
        <p:spPr>
          <a:xfrm>
            <a:off x="272715" y="5279876"/>
            <a:ext cx="11646569" cy="1443789"/>
          </a:xfrm>
          <a:prstGeom prst="rect">
            <a:avLst/>
          </a:prstGeom>
          <a:solidFill>
            <a:schemeClr val="bg1"/>
          </a:solidFill>
          <a:ln>
            <a:noFill/>
          </a:ln>
          <a:effectLst>
            <a:outerShdw blurRad="50800" dist="38100" dir="5400000" algn="t" rotWithShape="0">
              <a:prstClr val="black">
                <a:alpha val="40000"/>
              </a:prstClr>
            </a:outerShdw>
          </a:effectLst>
        </p:spPr>
        <p:txBody>
          <a:bodyPr vert="horz" lIns="91440" tIns="45720" rIns="91440" bIns="45720" rtlCol="0" anchor="ctr" anchorCtr="1">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3400" b="1" dirty="0"/>
              <a:t>‘JOY’ - </a:t>
            </a:r>
            <a:r>
              <a:rPr lang="en-AU" sz="3400" b="1" dirty="0" err="1"/>
              <a:t>QArt’s</a:t>
            </a:r>
            <a:r>
              <a:rPr lang="en-AU" sz="3400" b="1" dirty="0"/>
              <a:t> Mya Wilson, Wurundjeri artist </a:t>
            </a:r>
          </a:p>
          <a:p>
            <a:pPr marL="0" indent="0">
              <a:lnSpc>
                <a:spcPct val="120000"/>
              </a:lnSpc>
              <a:buFont typeface="Arial" panose="020B0604020202020204" pitchFamily="34" charset="0"/>
              <a:buNone/>
            </a:pPr>
            <a:r>
              <a:rPr lang="en-AU" sz="2900" i="1" dirty="0"/>
              <a:t>“This idea for this painting was conceived during the Covid pandemic. I wanted to express the disharmony and the multiple challenges that people faced during this time. This is a contrast to the Dreamtime when all living creatures lived harmoniously and sustainably on the land and in the sea. I have used modern bright pastel colours to lighten the mood.  The intention is to create a feeling of happiness, growth and hope.”</a:t>
            </a:r>
            <a:endParaRPr lang="en-AU" sz="2900" dirty="0"/>
          </a:p>
        </p:txBody>
      </p:sp>
      <p:pic>
        <p:nvPicPr>
          <p:cNvPr id="5" name="Picture 4" descr="Text, logo&#10;&#10;Description automatically generated">
            <a:extLst>
              <a:ext uri="{FF2B5EF4-FFF2-40B4-BE49-F238E27FC236}">
                <a16:creationId xmlns:a16="http://schemas.microsoft.com/office/drawing/2014/main" id="{FC8EA742-436E-4C02-331A-530D8E4D81EC}"/>
              </a:ext>
            </a:extLst>
          </p:cNvPr>
          <p:cNvPicPr>
            <a:picLocks noChangeAspect="1"/>
          </p:cNvPicPr>
          <p:nvPr/>
        </p:nvPicPr>
        <p:blipFill rotWithShape="1">
          <a:blip r:embed="rId4"/>
          <a:srcRect l="9117" t="18624" r="12479" b="18459"/>
          <a:stretch/>
        </p:blipFill>
        <p:spPr>
          <a:xfrm>
            <a:off x="10287000" y="64745"/>
            <a:ext cx="1344705" cy="1079089"/>
          </a:xfrm>
          <a:prstGeom prst="rect">
            <a:avLst/>
          </a:prstGeom>
        </p:spPr>
      </p:pic>
    </p:spTree>
    <p:extLst>
      <p:ext uri="{BB962C8B-B14F-4D97-AF65-F5344CB8AC3E}">
        <p14:creationId xmlns:p14="http://schemas.microsoft.com/office/powerpoint/2010/main" val="119708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FDA09B11-510F-4113-7F28-5AA2659170D8}"/>
              </a:ext>
            </a:extLst>
          </p:cNvPr>
          <p:cNvSpPr>
            <a:spLocks noGrp="1"/>
          </p:cNvSpPr>
          <p:nvPr>
            <p:ph type="title"/>
          </p:nvPr>
        </p:nvSpPr>
        <p:spPr>
          <a:xfrm>
            <a:off x="321165" y="324662"/>
            <a:ext cx="11536851" cy="842193"/>
          </a:xfrm>
        </p:spPr>
        <p:txBody>
          <a:bodyPr>
            <a:normAutofit/>
          </a:bodyPr>
          <a:lstStyle/>
          <a:p>
            <a:r>
              <a:rPr lang="en-AU" sz="3600" dirty="0"/>
              <a:t>Our WHY - client need</a:t>
            </a:r>
          </a:p>
        </p:txBody>
      </p:sp>
      <p:pic>
        <p:nvPicPr>
          <p:cNvPr id="6" name="Picture 5" descr="Text, logo&#10;&#10;Description automatically generated">
            <a:extLst>
              <a:ext uri="{FF2B5EF4-FFF2-40B4-BE49-F238E27FC236}">
                <a16:creationId xmlns:a16="http://schemas.microsoft.com/office/drawing/2014/main" id="{BB4D483C-A072-A8D1-179E-1A7F17B5B06F}"/>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sp>
        <p:nvSpPr>
          <p:cNvPr id="25" name="Freeform: Shape 24">
            <a:extLst>
              <a:ext uri="{FF2B5EF4-FFF2-40B4-BE49-F238E27FC236}">
                <a16:creationId xmlns:a16="http://schemas.microsoft.com/office/drawing/2014/main" id="{341C1241-6689-FB29-293A-92B2C6D07030}"/>
              </a:ext>
            </a:extLst>
          </p:cNvPr>
          <p:cNvSpPr/>
          <p:nvPr/>
        </p:nvSpPr>
        <p:spPr>
          <a:xfrm>
            <a:off x="1312578" y="5012249"/>
            <a:ext cx="2884603" cy="853200"/>
          </a:xfrm>
          <a:custGeom>
            <a:avLst/>
            <a:gdLst>
              <a:gd name="connsiteX0" fmla="*/ 0 w 2884603"/>
              <a:gd name="connsiteY0" fmla="*/ 0 h 772733"/>
              <a:gd name="connsiteX1" fmla="*/ 2884603 w 2884603"/>
              <a:gd name="connsiteY1" fmla="*/ 0 h 772733"/>
              <a:gd name="connsiteX2" fmla="*/ 2884603 w 2884603"/>
              <a:gd name="connsiteY2" fmla="*/ 772733 h 772733"/>
              <a:gd name="connsiteX3" fmla="*/ 0 w 2884603"/>
              <a:gd name="connsiteY3" fmla="*/ 772733 h 772733"/>
              <a:gd name="connsiteX4" fmla="*/ 0 w 2884603"/>
              <a:gd name="connsiteY4" fmla="*/ 0 h 7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603" h="772733">
                <a:moveTo>
                  <a:pt x="0" y="0"/>
                </a:moveTo>
                <a:lnTo>
                  <a:pt x="2884603" y="0"/>
                </a:lnTo>
                <a:lnTo>
                  <a:pt x="2884603" y="772733"/>
                </a:lnTo>
                <a:lnTo>
                  <a:pt x="0" y="772733"/>
                </a:lnTo>
                <a:lnTo>
                  <a:pt x="0" y="0"/>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Safe</a:t>
            </a:r>
            <a:endParaRPr lang="en-AU" sz="3200" kern="1200" dirty="0"/>
          </a:p>
        </p:txBody>
      </p:sp>
      <p:sp>
        <p:nvSpPr>
          <p:cNvPr id="26" name="Freeform: Shape 25">
            <a:extLst>
              <a:ext uri="{FF2B5EF4-FFF2-40B4-BE49-F238E27FC236}">
                <a16:creationId xmlns:a16="http://schemas.microsoft.com/office/drawing/2014/main" id="{11E6AA2B-50D3-F7EE-691B-998BFC8E4538}"/>
              </a:ext>
            </a:extLst>
          </p:cNvPr>
          <p:cNvSpPr/>
          <p:nvPr/>
        </p:nvSpPr>
        <p:spPr>
          <a:xfrm>
            <a:off x="7658706" y="5012247"/>
            <a:ext cx="2884603" cy="853200"/>
          </a:xfrm>
          <a:custGeom>
            <a:avLst/>
            <a:gdLst>
              <a:gd name="connsiteX0" fmla="*/ 0 w 2884603"/>
              <a:gd name="connsiteY0" fmla="*/ 0 h 666430"/>
              <a:gd name="connsiteX1" fmla="*/ 2884603 w 2884603"/>
              <a:gd name="connsiteY1" fmla="*/ 0 h 666430"/>
              <a:gd name="connsiteX2" fmla="*/ 2884603 w 2884603"/>
              <a:gd name="connsiteY2" fmla="*/ 666430 h 666430"/>
              <a:gd name="connsiteX3" fmla="*/ 0 w 2884603"/>
              <a:gd name="connsiteY3" fmla="*/ 666430 h 666430"/>
              <a:gd name="connsiteX4" fmla="*/ 0 w 2884603"/>
              <a:gd name="connsiteY4" fmla="*/ 0 h 66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603" h="666430">
                <a:moveTo>
                  <a:pt x="0" y="0"/>
                </a:moveTo>
                <a:lnTo>
                  <a:pt x="2884603" y="0"/>
                </a:lnTo>
                <a:lnTo>
                  <a:pt x="2884603" y="666430"/>
                </a:lnTo>
                <a:lnTo>
                  <a:pt x="0" y="666430"/>
                </a:lnTo>
                <a:lnTo>
                  <a:pt x="0" y="0"/>
                </a:lnTo>
                <a:close/>
              </a:path>
            </a:pathLst>
          </a:cu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Engaged</a:t>
            </a:r>
            <a:endParaRPr lang="en-AU" sz="3200" kern="1200" dirty="0"/>
          </a:p>
        </p:txBody>
      </p:sp>
      <p:sp>
        <p:nvSpPr>
          <p:cNvPr id="27" name="Freeform: Shape 26">
            <a:extLst>
              <a:ext uri="{FF2B5EF4-FFF2-40B4-BE49-F238E27FC236}">
                <a16:creationId xmlns:a16="http://schemas.microsoft.com/office/drawing/2014/main" id="{AC4A431E-E0BA-F8FF-0F10-DDB45A0EBBC4}"/>
              </a:ext>
            </a:extLst>
          </p:cNvPr>
          <p:cNvSpPr/>
          <p:nvPr/>
        </p:nvSpPr>
        <p:spPr>
          <a:xfrm>
            <a:off x="4485642" y="5012247"/>
            <a:ext cx="2884603" cy="853200"/>
          </a:xfrm>
          <a:custGeom>
            <a:avLst/>
            <a:gdLst>
              <a:gd name="connsiteX0" fmla="*/ 0 w 2884603"/>
              <a:gd name="connsiteY0" fmla="*/ 0 h 688618"/>
              <a:gd name="connsiteX1" fmla="*/ 2884603 w 2884603"/>
              <a:gd name="connsiteY1" fmla="*/ 0 h 688618"/>
              <a:gd name="connsiteX2" fmla="*/ 2884603 w 2884603"/>
              <a:gd name="connsiteY2" fmla="*/ 688618 h 688618"/>
              <a:gd name="connsiteX3" fmla="*/ 0 w 2884603"/>
              <a:gd name="connsiteY3" fmla="*/ 688618 h 688618"/>
              <a:gd name="connsiteX4" fmla="*/ 0 w 2884603"/>
              <a:gd name="connsiteY4" fmla="*/ 0 h 68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603" h="688618">
                <a:moveTo>
                  <a:pt x="0" y="0"/>
                </a:moveTo>
                <a:lnTo>
                  <a:pt x="2884603" y="0"/>
                </a:lnTo>
                <a:lnTo>
                  <a:pt x="2884603" y="688618"/>
                </a:lnTo>
                <a:lnTo>
                  <a:pt x="0" y="68861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Consistent</a:t>
            </a:r>
            <a:endParaRPr lang="en-AU" sz="3200" kern="1200" dirty="0"/>
          </a:p>
        </p:txBody>
      </p:sp>
      <p:sp>
        <p:nvSpPr>
          <p:cNvPr id="28" name="Freeform: Shape 27">
            <a:extLst>
              <a:ext uri="{FF2B5EF4-FFF2-40B4-BE49-F238E27FC236}">
                <a16:creationId xmlns:a16="http://schemas.microsoft.com/office/drawing/2014/main" id="{4146B11F-D6AE-EA82-3AF7-ED128E13B75C}"/>
              </a:ext>
            </a:extLst>
          </p:cNvPr>
          <p:cNvSpPr/>
          <p:nvPr/>
        </p:nvSpPr>
        <p:spPr>
          <a:xfrm>
            <a:off x="2129883" y="2881725"/>
            <a:ext cx="7772399" cy="853200"/>
          </a:xfrm>
          <a:custGeom>
            <a:avLst/>
            <a:gdLst>
              <a:gd name="connsiteX0" fmla="*/ 0 w 6047600"/>
              <a:gd name="connsiteY0" fmla="*/ 0 h 1730762"/>
              <a:gd name="connsiteX1" fmla="*/ 6047600 w 6047600"/>
              <a:gd name="connsiteY1" fmla="*/ 0 h 1730762"/>
              <a:gd name="connsiteX2" fmla="*/ 6047600 w 6047600"/>
              <a:gd name="connsiteY2" fmla="*/ 1730762 h 1730762"/>
              <a:gd name="connsiteX3" fmla="*/ 0 w 6047600"/>
              <a:gd name="connsiteY3" fmla="*/ 1730762 h 1730762"/>
              <a:gd name="connsiteX4" fmla="*/ 0 w 6047600"/>
              <a:gd name="connsiteY4" fmla="*/ 0 h 173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7600" h="1730762">
                <a:moveTo>
                  <a:pt x="0" y="0"/>
                </a:moveTo>
                <a:lnTo>
                  <a:pt x="6047600" y="0"/>
                </a:lnTo>
                <a:lnTo>
                  <a:pt x="6047600" y="1730762"/>
                </a:lnTo>
                <a:lnTo>
                  <a:pt x="0" y="1730762"/>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en-US" sz="3200" kern="1200" dirty="0"/>
              <a:t>  Supporting people to live their best lives</a:t>
            </a:r>
            <a:endParaRPr lang="en-AU" sz="3200" kern="1200" dirty="0"/>
          </a:p>
        </p:txBody>
      </p:sp>
      <p:pic>
        <p:nvPicPr>
          <p:cNvPr id="36" name="Graphic 35" descr="Open hand with solid fill">
            <a:extLst>
              <a:ext uri="{FF2B5EF4-FFF2-40B4-BE49-F238E27FC236}">
                <a16:creationId xmlns:a16="http://schemas.microsoft.com/office/drawing/2014/main" id="{D3B074BF-ED4F-3AB4-3E4E-0261B1D3CD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38316" flipH="1">
            <a:off x="1564926" y="3061773"/>
            <a:ext cx="2011022" cy="2011022"/>
          </a:xfrm>
          <a:prstGeom prst="rect">
            <a:avLst/>
          </a:prstGeom>
          <a:scene3d>
            <a:camera prst="orthographicFront">
              <a:rot lat="0" lon="0" rev="300000"/>
            </a:camera>
            <a:lightRig rig="threePt" dir="t"/>
          </a:scene3d>
        </p:spPr>
      </p:pic>
      <p:sp>
        <p:nvSpPr>
          <p:cNvPr id="29" name="Freeform: Shape 28">
            <a:extLst>
              <a:ext uri="{FF2B5EF4-FFF2-40B4-BE49-F238E27FC236}">
                <a16:creationId xmlns:a16="http://schemas.microsoft.com/office/drawing/2014/main" id="{6D96287A-830C-149E-ED6F-B002D53B185B}"/>
              </a:ext>
            </a:extLst>
          </p:cNvPr>
          <p:cNvSpPr/>
          <p:nvPr/>
        </p:nvSpPr>
        <p:spPr>
          <a:xfrm>
            <a:off x="2821396" y="1354126"/>
            <a:ext cx="4605453" cy="854456"/>
          </a:xfrm>
          <a:custGeom>
            <a:avLst/>
            <a:gdLst>
              <a:gd name="connsiteX0" fmla="*/ 0 w 2884603"/>
              <a:gd name="connsiteY0" fmla="*/ 0 h 1730762"/>
              <a:gd name="connsiteX1" fmla="*/ 2884603 w 2884603"/>
              <a:gd name="connsiteY1" fmla="*/ 0 h 1730762"/>
              <a:gd name="connsiteX2" fmla="*/ 2884603 w 2884603"/>
              <a:gd name="connsiteY2" fmla="*/ 1730762 h 1730762"/>
              <a:gd name="connsiteX3" fmla="*/ 0 w 2884603"/>
              <a:gd name="connsiteY3" fmla="*/ 1730762 h 1730762"/>
              <a:gd name="connsiteX4" fmla="*/ 0 w 2884603"/>
              <a:gd name="connsiteY4" fmla="*/ 0 h 173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603" h="1730762">
                <a:moveTo>
                  <a:pt x="0" y="0"/>
                </a:moveTo>
                <a:lnTo>
                  <a:pt x="2884603" y="0"/>
                </a:lnTo>
                <a:lnTo>
                  <a:pt x="2884603" y="1730762"/>
                </a:lnTo>
                <a:lnTo>
                  <a:pt x="0" y="1730762"/>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Grow our Impact</a:t>
            </a:r>
            <a:endParaRPr lang="en-AU" sz="3200" kern="1200" dirty="0"/>
          </a:p>
        </p:txBody>
      </p:sp>
      <p:pic>
        <p:nvPicPr>
          <p:cNvPr id="41" name="Graphic 40" descr="Hill scene with solid fill">
            <a:extLst>
              <a:ext uri="{FF2B5EF4-FFF2-40B4-BE49-F238E27FC236}">
                <a16:creationId xmlns:a16="http://schemas.microsoft.com/office/drawing/2014/main" id="{669A2237-E600-48AA-461B-09F13E5B6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3685" y="162493"/>
            <a:ext cx="2219092" cy="2219092"/>
          </a:xfrm>
          <a:prstGeom prst="rect">
            <a:avLst/>
          </a:prstGeom>
        </p:spPr>
      </p:pic>
      <p:pic>
        <p:nvPicPr>
          <p:cNvPr id="53" name="Graphic 52" descr="Line arrow: Counter-clockwise curve with solid fill">
            <a:extLst>
              <a:ext uri="{FF2B5EF4-FFF2-40B4-BE49-F238E27FC236}">
                <a16:creationId xmlns:a16="http://schemas.microsoft.com/office/drawing/2014/main" id="{93C6B5E8-0E32-2CCA-8EFB-DD21D8A825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86168">
            <a:off x="5548320" y="3901596"/>
            <a:ext cx="914400" cy="914400"/>
          </a:xfrm>
          <a:prstGeom prst="rect">
            <a:avLst/>
          </a:prstGeom>
        </p:spPr>
      </p:pic>
      <p:pic>
        <p:nvPicPr>
          <p:cNvPr id="55" name="Graphic 54" descr="Line arrow: Clockwise curve with solid fill">
            <a:extLst>
              <a:ext uri="{FF2B5EF4-FFF2-40B4-BE49-F238E27FC236}">
                <a16:creationId xmlns:a16="http://schemas.microsoft.com/office/drawing/2014/main" id="{4BD1E603-CFF7-6D2C-6651-64843B39EC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26849" y="3901596"/>
            <a:ext cx="914400" cy="914400"/>
          </a:xfrm>
          <a:prstGeom prst="rect">
            <a:avLst/>
          </a:prstGeom>
        </p:spPr>
      </p:pic>
      <p:pic>
        <p:nvPicPr>
          <p:cNvPr id="56" name="Graphic 55" descr="Line arrow: Clockwise curve with solid fill">
            <a:extLst>
              <a:ext uri="{FF2B5EF4-FFF2-40B4-BE49-F238E27FC236}">
                <a16:creationId xmlns:a16="http://schemas.microsoft.com/office/drawing/2014/main" id="{C57D9F22-A908-6F5D-2ACE-332E6335DD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607153" y="3901596"/>
            <a:ext cx="914400" cy="914400"/>
          </a:xfrm>
          <a:prstGeom prst="rect">
            <a:avLst/>
          </a:prstGeom>
        </p:spPr>
      </p:pic>
      <p:pic>
        <p:nvPicPr>
          <p:cNvPr id="57" name="Graphic 56" descr="Open hand with solid fill">
            <a:extLst>
              <a:ext uri="{FF2B5EF4-FFF2-40B4-BE49-F238E27FC236}">
                <a16:creationId xmlns:a16="http://schemas.microsoft.com/office/drawing/2014/main" id="{0E4E3C50-36A0-D39B-5516-F01F1A08FA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2287" y="3043682"/>
            <a:ext cx="2011022" cy="2011022"/>
          </a:xfrm>
          <a:prstGeom prst="rect">
            <a:avLst/>
          </a:prstGeom>
          <a:scene3d>
            <a:camera prst="orthographicFront">
              <a:rot lat="0" lon="0" rev="300000"/>
            </a:camera>
            <a:lightRig rig="threePt" dir="t"/>
          </a:scene3d>
        </p:spPr>
      </p:pic>
    </p:spTree>
    <p:extLst>
      <p:ext uri="{BB962C8B-B14F-4D97-AF65-F5344CB8AC3E}">
        <p14:creationId xmlns:p14="http://schemas.microsoft.com/office/powerpoint/2010/main" val="1675722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9AF583-EA1C-ECC3-9913-66001D61A9A0}"/>
              </a:ext>
            </a:extLst>
          </p:cNvPr>
          <p:cNvSpPr>
            <a:spLocks noGrp="1"/>
          </p:cNvSpPr>
          <p:nvPr>
            <p:ph type="title"/>
          </p:nvPr>
        </p:nvSpPr>
        <p:spPr>
          <a:xfrm>
            <a:off x="443998" y="360362"/>
            <a:ext cx="10515600" cy="896938"/>
          </a:xfrm>
        </p:spPr>
        <p:txBody>
          <a:bodyPr>
            <a:normAutofit/>
          </a:bodyPr>
          <a:lstStyle/>
          <a:p>
            <a:r>
              <a:rPr lang="en-US" sz="3600" dirty="0"/>
              <a:t>FY23 achievements and progress</a:t>
            </a:r>
            <a:endParaRPr lang="en-AU" sz="3600" dirty="0"/>
          </a:p>
        </p:txBody>
      </p:sp>
      <p:pic>
        <p:nvPicPr>
          <p:cNvPr id="2" name="Picture 1" descr="Text, logo&#10;&#10;Description automatically generated">
            <a:extLst>
              <a:ext uri="{FF2B5EF4-FFF2-40B4-BE49-F238E27FC236}">
                <a16:creationId xmlns:a16="http://schemas.microsoft.com/office/drawing/2014/main" id="{8CCF2C3A-A602-3B78-AE9F-17CD1E72936D}"/>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sp>
        <p:nvSpPr>
          <p:cNvPr id="5" name="Arrow: Pentagon 4">
            <a:extLst>
              <a:ext uri="{FF2B5EF4-FFF2-40B4-BE49-F238E27FC236}">
                <a16:creationId xmlns:a16="http://schemas.microsoft.com/office/drawing/2014/main" id="{2A08E7B6-BCBC-05D6-0EF8-4B38C6AE5826}"/>
              </a:ext>
            </a:extLst>
          </p:cNvPr>
          <p:cNvSpPr/>
          <p:nvPr/>
        </p:nvSpPr>
        <p:spPr>
          <a:xfrm rot="10800000">
            <a:off x="1821060" y="1211487"/>
            <a:ext cx="8477112" cy="1456178"/>
          </a:xfrm>
          <a:prstGeom prst="homePlat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6" name="Arrow: Pentagon 4">
            <a:extLst>
              <a:ext uri="{FF2B5EF4-FFF2-40B4-BE49-F238E27FC236}">
                <a16:creationId xmlns:a16="http://schemas.microsoft.com/office/drawing/2014/main" id="{89EF6101-77F9-88B9-B7C5-BA3DC7C75B29}"/>
              </a:ext>
            </a:extLst>
          </p:cNvPr>
          <p:cNvSpPr txBox="1"/>
          <p:nvPr/>
        </p:nvSpPr>
        <p:spPr>
          <a:xfrm>
            <a:off x="1893828" y="1309289"/>
            <a:ext cx="8134645" cy="121596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0" lvl="0" indent="0" defTabSz="1422400">
              <a:lnSpc>
                <a:spcPct val="90000"/>
              </a:lnSpc>
              <a:spcBef>
                <a:spcPct val="0"/>
              </a:spcBef>
              <a:spcAft>
                <a:spcPts val="500"/>
              </a:spcAft>
              <a:buNone/>
            </a:pPr>
            <a:r>
              <a:rPr lang="en-US" sz="2600" b="1" kern="1200" dirty="0"/>
              <a:t>SAFE</a:t>
            </a:r>
          </a:p>
        </p:txBody>
      </p:sp>
      <p:sp>
        <p:nvSpPr>
          <p:cNvPr id="8" name="Arrow: Pentagon 7">
            <a:extLst>
              <a:ext uri="{FF2B5EF4-FFF2-40B4-BE49-F238E27FC236}">
                <a16:creationId xmlns:a16="http://schemas.microsoft.com/office/drawing/2014/main" id="{D96670F8-606C-7AA9-1B07-0F3816DCD2D7}"/>
              </a:ext>
            </a:extLst>
          </p:cNvPr>
          <p:cNvSpPr/>
          <p:nvPr/>
        </p:nvSpPr>
        <p:spPr>
          <a:xfrm rot="10800000">
            <a:off x="1831239" y="2738652"/>
            <a:ext cx="8477112" cy="1456178"/>
          </a:xfrm>
          <a:prstGeom prst="homePlat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endParaRPr lang="en-GB" kern="1200" dirty="0">
              <a:latin typeface="Arial" panose="020B0604020202020204"/>
              <a:ea typeface="+mn-ea"/>
              <a:cs typeface="+mn-cs"/>
            </a:endParaRPr>
          </a:p>
        </p:txBody>
      </p:sp>
      <p:sp>
        <p:nvSpPr>
          <p:cNvPr id="10" name="Arrow: Pentagon 4">
            <a:extLst>
              <a:ext uri="{FF2B5EF4-FFF2-40B4-BE49-F238E27FC236}">
                <a16:creationId xmlns:a16="http://schemas.microsoft.com/office/drawing/2014/main" id="{AFD0499B-82DC-6303-98FE-9CBC40EF64E2}"/>
              </a:ext>
            </a:extLst>
          </p:cNvPr>
          <p:cNvSpPr txBox="1"/>
          <p:nvPr/>
        </p:nvSpPr>
        <p:spPr>
          <a:xfrm>
            <a:off x="1883650" y="2845413"/>
            <a:ext cx="3413180" cy="121596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0" lvl="0" indent="0" defTabSz="1422400">
              <a:lnSpc>
                <a:spcPct val="90000"/>
              </a:lnSpc>
              <a:spcBef>
                <a:spcPct val="0"/>
              </a:spcBef>
              <a:spcAft>
                <a:spcPts val="500"/>
              </a:spcAft>
              <a:buNone/>
            </a:pPr>
            <a:r>
              <a:rPr lang="en-US" sz="2600" b="1" kern="1200" dirty="0"/>
              <a:t>CONSISTENT</a:t>
            </a:r>
          </a:p>
        </p:txBody>
      </p:sp>
      <p:sp>
        <p:nvSpPr>
          <p:cNvPr id="12" name="Arrow: Pentagon 11">
            <a:extLst>
              <a:ext uri="{FF2B5EF4-FFF2-40B4-BE49-F238E27FC236}">
                <a16:creationId xmlns:a16="http://schemas.microsoft.com/office/drawing/2014/main" id="{52BA8090-336D-3EBC-7378-ABECCEA6FCF5}"/>
              </a:ext>
            </a:extLst>
          </p:cNvPr>
          <p:cNvSpPr/>
          <p:nvPr/>
        </p:nvSpPr>
        <p:spPr>
          <a:xfrm rot="10800000">
            <a:off x="1861166" y="4292368"/>
            <a:ext cx="8477112" cy="1456178"/>
          </a:xfrm>
          <a:prstGeom prst="homePlat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13" name="Arrow: Pentagon 4">
            <a:extLst>
              <a:ext uri="{FF2B5EF4-FFF2-40B4-BE49-F238E27FC236}">
                <a16:creationId xmlns:a16="http://schemas.microsoft.com/office/drawing/2014/main" id="{60F5116F-0E25-91DB-AEE9-AAA445FAACBA}"/>
              </a:ext>
            </a:extLst>
          </p:cNvPr>
          <p:cNvSpPr txBox="1"/>
          <p:nvPr/>
        </p:nvSpPr>
        <p:spPr>
          <a:xfrm>
            <a:off x="1915846" y="4443733"/>
            <a:ext cx="8132311" cy="121596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0" lvl="0" indent="0" defTabSz="1422400">
              <a:lnSpc>
                <a:spcPct val="90000"/>
              </a:lnSpc>
              <a:spcBef>
                <a:spcPct val="0"/>
              </a:spcBef>
              <a:spcAft>
                <a:spcPts val="500"/>
              </a:spcAft>
              <a:buNone/>
            </a:pPr>
            <a:r>
              <a:rPr lang="en-US" sz="2600" b="1" kern="1200" dirty="0"/>
              <a:t>ENGAGED</a:t>
            </a:r>
          </a:p>
        </p:txBody>
      </p:sp>
      <p:pic>
        <p:nvPicPr>
          <p:cNvPr id="15" name="Graphic 14" descr="Shield Tick with solid fill">
            <a:extLst>
              <a:ext uri="{FF2B5EF4-FFF2-40B4-BE49-F238E27FC236}">
                <a16:creationId xmlns:a16="http://schemas.microsoft.com/office/drawing/2014/main" id="{600D9CDA-F71A-BF49-889B-B65092E4D2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228" y="1211486"/>
            <a:ext cx="1256862" cy="1256862"/>
          </a:xfrm>
          <a:prstGeom prst="rect">
            <a:avLst/>
          </a:prstGeom>
        </p:spPr>
      </p:pic>
      <p:pic>
        <p:nvPicPr>
          <p:cNvPr id="17" name="Graphic 16" descr="Chevron arrows with solid fill">
            <a:extLst>
              <a:ext uri="{FF2B5EF4-FFF2-40B4-BE49-F238E27FC236}">
                <a16:creationId xmlns:a16="http://schemas.microsoft.com/office/drawing/2014/main" id="{8EEA1E4D-C857-D792-E7AA-E23EB7992D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276" y="3009540"/>
            <a:ext cx="914400" cy="914400"/>
          </a:xfrm>
          <a:prstGeom prst="rect">
            <a:avLst/>
          </a:prstGeom>
        </p:spPr>
      </p:pic>
      <p:pic>
        <p:nvPicPr>
          <p:cNvPr id="19" name="Graphic 18" descr="Cheers with solid fill">
            <a:extLst>
              <a:ext uri="{FF2B5EF4-FFF2-40B4-BE49-F238E27FC236}">
                <a16:creationId xmlns:a16="http://schemas.microsoft.com/office/drawing/2014/main" id="{EE7E79AC-97EA-85A5-1BFF-CA529B29A4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487" y="4563256"/>
            <a:ext cx="1083257" cy="1083257"/>
          </a:xfrm>
          <a:prstGeom prst="rect">
            <a:avLst/>
          </a:prstGeom>
        </p:spPr>
      </p:pic>
      <p:sp>
        <p:nvSpPr>
          <p:cNvPr id="9" name="TextBox 8">
            <a:extLst>
              <a:ext uri="{FF2B5EF4-FFF2-40B4-BE49-F238E27FC236}">
                <a16:creationId xmlns:a16="http://schemas.microsoft.com/office/drawing/2014/main" id="{0729E73A-41F9-B6C4-DDD4-900FFCDE4307}"/>
              </a:ext>
            </a:extLst>
          </p:cNvPr>
          <p:cNvSpPr txBox="1"/>
          <p:nvPr/>
        </p:nvSpPr>
        <p:spPr>
          <a:xfrm>
            <a:off x="5083091" y="1471662"/>
            <a:ext cx="6112725" cy="1015663"/>
          </a:xfrm>
          <a:prstGeom prst="rect">
            <a:avLst/>
          </a:prstGeom>
          <a:noFill/>
        </p:spPr>
        <p:txBody>
          <a:bodyPr wrap="square">
            <a:spAutoFit/>
          </a:bodyPr>
          <a:lstStyle/>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VR and Thrive</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Reporting culture</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New Community services - NSW and VIC</a:t>
            </a:r>
          </a:p>
        </p:txBody>
      </p:sp>
      <p:sp>
        <p:nvSpPr>
          <p:cNvPr id="14" name="TextBox 13">
            <a:extLst>
              <a:ext uri="{FF2B5EF4-FFF2-40B4-BE49-F238E27FC236}">
                <a16:creationId xmlns:a16="http://schemas.microsoft.com/office/drawing/2014/main" id="{24EEB051-1393-07B2-8822-A59B1CE349B3}"/>
              </a:ext>
            </a:extLst>
          </p:cNvPr>
          <p:cNvSpPr txBox="1"/>
          <p:nvPr/>
        </p:nvSpPr>
        <p:spPr>
          <a:xfrm>
            <a:off x="5110308" y="2955708"/>
            <a:ext cx="6112725" cy="1015663"/>
          </a:xfrm>
          <a:prstGeom prst="rect">
            <a:avLst/>
          </a:prstGeom>
          <a:noFill/>
        </p:spPr>
        <p:txBody>
          <a:bodyPr wrap="square">
            <a:spAutoFit/>
          </a:bodyPr>
          <a:lstStyle/>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Agency usage below 6%</a:t>
            </a:r>
          </a:p>
          <a:p>
            <a:pPr marL="342900" lvl="0" indent="-342900">
              <a:buFont typeface="Arial" panose="020B0604020202020204" pitchFamily="34" charset="0"/>
              <a:buChar char="•"/>
            </a:pPr>
            <a:r>
              <a:rPr lang="en-GB" sz="2000" dirty="0">
                <a:solidFill>
                  <a:schemeClr val="bg1"/>
                </a:solidFill>
                <a:latin typeface="Arial" panose="020B0604020202020204"/>
              </a:rPr>
              <a:t>Decentralised Rostering</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Roster Optimisation</a:t>
            </a:r>
          </a:p>
        </p:txBody>
      </p:sp>
      <p:sp>
        <p:nvSpPr>
          <p:cNvPr id="16" name="Arrow: Pentagon 4">
            <a:extLst>
              <a:ext uri="{FF2B5EF4-FFF2-40B4-BE49-F238E27FC236}">
                <a16:creationId xmlns:a16="http://schemas.microsoft.com/office/drawing/2014/main" id="{00CD5117-FC0C-2EE2-B60C-F56409BD0F0F}"/>
              </a:ext>
            </a:extLst>
          </p:cNvPr>
          <p:cNvSpPr txBox="1"/>
          <p:nvPr/>
        </p:nvSpPr>
        <p:spPr>
          <a:xfrm>
            <a:off x="4621872" y="4395413"/>
            <a:ext cx="8132311" cy="121596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342900" lvl="0" indent="-342900">
              <a:buFont typeface="Arial" panose="020B0604020202020204" pitchFamily="34" charset="0"/>
              <a:buChar char="•"/>
            </a:pPr>
            <a:r>
              <a:rPr lang="en-GB" sz="2000" kern="1200" dirty="0">
                <a:latin typeface="Arial" panose="020B0604020202020204"/>
                <a:ea typeface="+mn-ea"/>
                <a:cs typeface="+mn-cs"/>
              </a:rPr>
              <a:t>Staff, stakeholder, family engagement</a:t>
            </a:r>
          </a:p>
          <a:p>
            <a:pPr marL="342900" lvl="0" indent="-342900">
              <a:buFont typeface="Arial" panose="020B0604020202020204" pitchFamily="34" charset="0"/>
              <a:buChar char="•"/>
            </a:pPr>
            <a:r>
              <a:rPr lang="en-GB" sz="2000" dirty="0">
                <a:latin typeface="Arial" panose="020B0604020202020204"/>
              </a:rPr>
              <a:t>Service redesign; </a:t>
            </a:r>
            <a:r>
              <a:rPr lang="en-GB" sz="2000" kern="1200" dirty="0">
                <a:latin typeface="Arial" panose="020B0604020202020204"/>
                <a:ea typeface="+mn-ea"/>
                <a:cs typeface="+mn-cs"/>
              </a:rPr>
              <a:t>client growth</a:t>
            </a:r>
          </a:p>
          <a:p>
            <a:pPr marL="342900" lvl="0" indent="-342900">
              <a:buFont typeface="Arial" panose="020B0604020202020204" pitchFamily="34" charset="0"/>
              <a:buChar char="•"/>
            </a:pPr>
            <a:r>
              <a:rPr lang="en-GB" sz="2000" kern="1200" dirty="0">
                <a:latin typeface="Arial" panose="020B0604020202020204"/>
                <a:ea typeface="+mn-ea"/>
                <a:cs typeface="+mn-cs"/>
              </a:rPr>
              <a:t>National Injury Insurance Svc Qld provider</a:t>
            </a:r>
          </a:p>
        </p:txBody>
      </p:sp>
    </p:spTree>
    <p:extLst>
      <p:ext uri="{BB962C8B-B14F-4D97-AF65-F5344CB8AC3E}">
        <p14:creationId xmlns:p14="http://schemas.microsoft.com/office/powerpoint/2010/main" val="2671078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9AF583-EA1C-ECC3-9913-66001D61A9A0}"/>
              </a:ext>
            </a:extLst>
          </p:cNvPr>
          <p:cNvSpPr>
            <a:spLocks noGrp="1"/>
          </p:cNvSpPr>
          <p:nvPr>
            <p:ph type="title"/>
          </p:nvPr>
        </p:nvSpPr>
        <p:spPr>
          <a:xfrm>
            <a:off x="453831" y="274850"/>
            <a:ext cx="6448774" cy="746439"/>
          </a:xfrm>
        </p:spPr>
        <p:txBody>
          <a:bodyPr>
            <a:normAutofit/>
          </a:bodyPr>
          <a:lstStyle/>
          <a:p>
            <a:r>
              <a:rPr lang="en-US" dirty="0"/>
              <a:t>FY24 priorities </a:t>
            </a:r>
            <a:endParaRPr lang="en-AU" sz="3600" dirty="0"/>
          </a:p>
        </p:txBody>
      </p:sp>
      <p:pic>
        <p:nvPicPr>
          <p:cNvPr id="2" name="Picture 1" descr="Text, logo&#10;&#10;Description automatically generated">
            <a:extLst>
              <a:ext uri="{FF2B5EF4-FFF2-40B4-BE49-F238E27FC236}">
                <a16:creationId xmlns:a16="http://schemas.microsoft.com/office/drawing/2014/main" id="{788D9639-6A4F-E73C-884C-F407A890BF49}"/>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sp>
        <p:nvSpPr>
          <p:cNvPr id="5" name="Arrow: Pentagon 4">
            <a:extLst>
              <a:ext uri="{FF2B5EF4-FFF2-40B4-BE49-F238E27FC236}">
                <a16:creationId xmlns:a16="http://schemas.microsoft.com/office/drawing/2014/main" id="{B3F49E1C-8D78-F2CC-B4A2-4CF83B5FD35A}"/>
              </a:ext>
            </a:extLst>
          </p:cNvPr>
          <p:cNvSpPr/>
          <p:nvPr/>
        </p:nvSpPr>
        <p:spPr>
          <a:xfrm rot="10800000">
            <a:off x="1725063" y="1235241"/>
            <a:ext cx="8584040" cy="1542804"/>
          </a:xfrm>
          <a:prstGeom prst="homePlat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6" name="Arrow: Pentagon 4">
            <a:extLst>
              <a:ext uri="{FF2B5EF4-FFF2-40B4-BE49-F238E27FC236}">
                <a16:creationId xmlns:a16="http://schemas.microsoft.com/office/drawing/2014/main" id="{D059FCC7-46CE-A652-7D79-40A6005E0287}"/>
              </a:ext>
            </a:extLst>
          </p:cNvPr>
          <p:cNvSpPr txBox="1"/>
          <p:nvPr/>
        </p:nvSpPr>
        <p:spPr>
          <a:xfrm>
            <a:off x="1548359" y="1348353"/>
            <a:ext cx="8234889" cy="128830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0" lvl="0" indent="0" defTabSz="1422400">
              <a:lnSpc>
                <a:spcPct val="90000"/>
              </a:lnSpc>
              <a:spcBef>
                <a:spcPct val="0"/>
              </a:spcBef>
              <a:spcAft>
                <a:spcPts val="100"/>
              </a:spcAft>
              <a:buNone/>
            </a:pPr>
            <a:r>
              <a:rPr lang="en-US" sz="2600" b="1" kern="1200" dirty="0"/>
              <a:t>SAFE</a:t>
            </a:r>
          </a:p>
        </p:txBody>
      </p:sp>
      <p:grpSp>
        <p:nvGrpSpPr>
          <p:cNvPr id="8" name="Group 7">
            <a:extLst>
              <a:ext uri="{FF2B5EF4-FFF2-40B4-BE49-F238E27FC236}">
                <a16:creationId xmlns:a16="http://schemas.microsoft.com/office/drawing/2014/main" id="{F37D8D04-7807-F3C2-8AF2-C51034B54253}"/>
              </a:ext>
            </a:extLst>
          </p:cNvPr>
          <p:cNvGrpSpPr/>
          <p:nvPr/>
        </p:nvGrpSpPr>
        <p:grpSpPr>
          <a:xfrm>
            <a:off x="1607676" y="4482990"/>
            <a:ext cx="8735244" cy="1542804"/>
            <a:chOff x="9997365" y="-3018988"/>
            <a:chExt cx="8200961" cy="1311180"/>
          </a:xfrm>
          <a:solidFill>
            <a:schemeClr val="accent4"/>
          </a:solidFill>
        </p:grpSpPr>
        <p:sp>
          <p:nvSpPr>
            <p:cNvPr id="10" name="Arrow: Pentagon 9">
              <a:extLst>
                <a:ext uri="{FF2B5EF4-FFF2-40B4-BE49-F238E27FC236}">
                  <a16:creationId xmlns:a16="http://schemas.microsoft.com/office/drawing/2014/main" id="{84D9CA15-9892-771B-4B20-59EC8AD5A034}"/>
                </a:ext>
              </a:extLst>
            </p:cNvPr>
            <p:cNvSpPr/>
            <p:nvPr/>
          </p:nvSpPr>
          <p:spPr>
            <a:xfrm rot="10800000">
              <a:off x="10139321" y="-3018988"/>
              <a:ext cx="8059005" cy="1311180"/>
            </a:xfrm>
            <a:prstGeom prst="homePlat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11" name="Arrow: Pentagon 4">
              <a:extLst>
                <a:ext uri="{FF2B5EF4-FFF2-40B4-BE49-F238E27FC236}">
                  <a16:creationId xmlns:a16="http://schemas.microsoft.com/office/drawing/2014/main" id="{ABC198C2-B1F6-A363-54DB-D34782EC4EC9}"/>
                </a:ext>
              </a:extLst>
            </p:cNvPr>
            <p:cNvSpPr txBox="1"/>
            <p:nvPr/>
          </p:nvSpPr>
          <p:spPr>
            <a:xfrm>
              <a:off x="9997365" y="-2951133"/>
              <a:ext cx="7731210" cy="109488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0" lvl="0" indent="0" defTabSz="1422400">
                <a:spcBef>
                  <a:spcPct val="0"/>
                </a:spcBef>
                <a:spcAft>
                  <a:spcPts val="100"/>
                </a:spcAft>
                <a:buNone/>
              </a:pPr>
              <a:r>
                <a:rPr lang="en-US" sz="2600" b="1" dirty="0"/>
                <a:t>ENGAGED</a:t>
              </a:r>
              <a:endParaRPr lang="en-US" sz="2600" b="1" kern="1200" dirty="0"/>
            </a:p>
          </p:txBody>
        </p:sp>
      </p:grpSp>
      <p:grpSp>
        <p:nvGrpSpPr>
          <p:cNvPr id="12" name="Group 11">
            <a:extLst>
              <a:ext uri="{FF2B5EF4-FFF2-40B4-BE49-F238E27FC236}">
                <a16:creationId xmlns:a16="http://schemas.microsoft.com/office/drawing/2014/main" id="{AB3EC66C-C7B2-911A-551D-C3C77322C350}"/>
              </a:ext>
            </a:extLst>
          </p:cNvPr>
          <p:cNvGrpSpPr/>
          <p:nvPr/>
        </p:nvGrpSpPr>
        <p:grpSpPr>
          <a:xfrm>
            <a:off x="1528164" y="2840141"/>
            <a:ext cx="8780934" cy="1542804"/>
            <a:chOff x="9954468" y="-3018988"/>
            <a:chExt cx="8243857" cy="1311180"/>
          </a:xfrm>
          <a:solidFill>
            <a:schemeClr val="accent4"/>
          </a:solidFill>
        </p:grpSpPr>
        <p:sp>
          <p:nvSpPr>
            <p:cNvPr id="13" name="Arrow: Pentagon 12">
              <a:extLst>
                <a:ext uri="{FF2B5EF4-FFF2-40B4-BE49-F238E27FC236}">
                  <a16:creationId xmlns:a16="http://schemas.microsoft.com/office/drawing/2014/main" id="{E881FEEA-8126-FA07-F262-011CE6741F1D}"/>
                </a:ext>
              </a:extLst>
            </p:cNvPr>
            <p:cNvSpPr/>
            <p:nvPr/>
          </p:nvSpPr>
          <p:spPr>
            <a:xfrm rot="10800000">
              <a:off x="10139320" y="-3018988"/>
              <a:ext cx="8059005" cy="131118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14" name="Arrow: Pentagon 4">
              <a:extLst>
                <a:ext uri="{FF2B5EF4-FFF2-40B4-BE49-F238E27FC236}">
                  <a16:creationId xmlns:a16="http://schemas.microsoft.com/office/drawing/2014/main" id="{B9489CC5-BEE3-77F6-E386-61B88BF3C1A8}"/>
                </a:ext>
              </a:extLst>
            </p:cNvPr>
            <p:cNvSpPr txBox="1"/>
            <p:nvPr/>
          </p:nvSpPr>
          <p:spPr>
            <a:xfrm>
              <a:off x="9954468" y="-2922858"/>
              <a:ext cx="7731210" cy="109488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578194" tIns="121920" rIns="227584" bIns="121920" numCol="1" spcCol="1270" anchor="ctr" anchorCtr="0">
              <a:noAutofit/>
            </a:bodyPr>
            <a:lstStyle/>
            <a:p>
              <a:pPr marL="0" lvl="0" indent="0" defTabSz="1422400">
                <a:lnSpc>
                  <a:spcPct val="90000"/>
                </a:lnSpc>
                <a:spcBef>
                  <a:spcPct val="0"/>
                </a:spcBef>
                <a:spcAft>
                  <a:spcPts val="100"/>
                </a:spcAft>
                <a:buNone/>
              </a:pPr>
              <a:r>
                <a:rPr lang="en-US" sz="2600" b="1" dirty="0"/>
                <a:t>CONSISTENT</a:t>
              </a:r>
              <a:endParaRPr lang="en-US" sz="2600" b="1" kern="1200" dirty="0"/>
            </a:p>
          </p:txBody>
        </p:sp>
      </p:grpSp>
      <p:pic>
        <p:nvPicPr>
          <p:cNvPr id="25" name="Graphic 24" descr="Shield Tick with solid fill">
            <a:extLst>
              <a:ext uri="{FF2B5EF4-FFF2-40B4-BE49-F238E27FC236}">
                <a16:creationId xmlns:a16="http://schemas.microsoft.com/office/drawing/2014/main" id="{DD2F3324-4B64-07A9-4500-B6A7FE925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228" y="1211486"/>
            <a:ext cx="1256862" cy="1256862"/>
          </a:xfrm>
          <a:prstGeom prst="rect">
            <a:avLst/>
          </a:prstGeom>
        </p:spPr>
      </p:pic>
      <p:pic>
        <p:nvPicPr>
          <p:cNvPr id="26" name="Graphic 25" descr="Chevron arrows with solid fill">
            <a:extLst>
              <a:ext uri="{FF2B5EF4-FFF2-40B4-BE49-F238E27FC236}">
                <a16:creationId xmlns:a16="http://schemas.microsoft.com/office/drawing/2014/main" id="{37027301-5382-FB5F-8BF4-478D94BD41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276" y="3009540"/>
            <a:ext cx="914400" cy="914400"/>
          </a:xfrm>
          <a:prstGeom prst="rect">
            <a:avLst/>
          </a:prstGeom>
        </p:spPr>
      </p:pic>
      <p:pic>
        <p:nvPicPr>
          <p:cNvPr id="27" name="Graphic 26" descr="Cheers with solid fill">
            <a:extLst>
              <a:ext uri="{FF2B5EF4-FFF2-40B4-BE49-F238E27FC236}">
                <a16:creationId xmlns:a16="http://schemas.microsoft.com/office/drawing/2014/main" id="{D18E66A7-8B3A-DF0C-D239-66332E6206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487" y="4563256"/>
            <a:ext cx="1083257" cy="1083257"/>
          </a:xfrm>
          <a:prstGeom prst="rect">
            <a:avLst/>
          </a:prstGeom>
        </p:spPr>
      </p:pic>
      <p:sp>
        <p:nvSpPr>
          <p:cNvPr id="9" name="TextBox 8">
            <a:extLst>
              <a:ext uri="{FF2B5EF4-FFF2-40B4-BE49-F238E27FC236}">
                <a16:creationId xmlns:a16="http://schemas.microsoft.com/office/drawing/2014/main" id="{4BB7F4D6-ACE3-6E7B-E474-AE4A3171A314}"/>
              </a:ext>
            </a:extLst>
          </p:cNvPr>
          <p:cNvSpPr txBox="1"/>
          <p:nvPr/>
        </p:nvSpPr>
        <p:spPr>
          <a:xfrm>
            <a:off x="3432658" y="1313217"/>
            <a:ext cx="6705343" cy="1323439"/>
          </a:xfrm>
          <a:prstGeom prst="rect">
            <a:avLst/>
          </a:prstGeom>
          <a:noFill/>
        </p:spPr>
        <p:txBody>
          <a:bodyPr wrap="square">
            <a:spAutoFit/>
          </a:bodyPr>
          <a:lstStyle/>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Consistent Practice approach, Outcome Measurement</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Grow Community services in NSW and VIC</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Individual Support Plans, Health Check, Incident Management focus</a:t>
            </a:r>
          </a:p>
        </p:txBody>
      </p:sp>
      <p:sp>
        <p:nvSpPr>
          <p:cNvPr id="20" name="TextBox 19">
            <a:extLst>
              <a:ext uri="{FF2B5EF4-FFF2-40B4-BE49-F238E27FC236}">
                <a16:creationId xmlns:a16="http://schemas.microsoft.com/office/drawing/2014/main" id="{20BDDED8-6CB8-C5E0-B372-8DC4709E5F7A}"/>
              </a:ext>
            </a:extLst>
          </p:cNvPr>
          <p:cNvSpPr txBox="1"/>
          <p:nvPr/>
        </p:nvSpPr>
        <p:spPr>
          <a:xfrm>
            <a:off x="4569696" y="2991996"/>
            <a:ext cx="6094140" cy="1323439"/>
          </a:xfrm>
          <a:prstGeom prst="rect">
            <a:avLst/>
          </a:prstGeom>
          <a:noFill/>
        </p:spPr>
        <p:txBody>
          <a:bodyPr wrap="square">
            <a:spAutoFit/>
          </a:bodyPr>
          <a:lstStyle/>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Agency usage: ZERO by October 2023</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Frontline leadership focus</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Projects: On-Call design, Transport</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Support NDIS Choice &amp; Control project</a:t>
            </a:r>
            <a:endParaRPr lang="en-AU" sz="2000" dirty="0">
              <a:solidFill>
                <a:schemeClr val="bg1"/>
              </a:solidFill>
            </a:endParaRPr>
          </a:p>
        </p:txBody>
      </p:sp>
      <p:sp>
        <p:nvSpPr>
          <p:cNvPr id="22" name="TextBox 21">
            <a:extLst>
              <a:ext uri="{FF2B5EF4-FFF2-40B4-BE49-F238E27FC236}">
                <a16:creationId xmlns:a16="http://schemas.microsoft.com/office/drawing/2014/main" id="{D7737535-FF71-1319-78BA-5C0B6A31419C}"/>
              </a:ext>
            </a:extLst>
          </p:cNvPr>
          <p:cNvSpPr txBox="1"/>
          <p:nvPr/>
        </p:nvSpPr>
        <p:spPr>
          <a:xfrm>
            <a:off x="4569696" y="4583987"/>
            <a:ext cx="6094140" cy="1323439"/>
          </a:xfrm>
          <a:prstGeom prst="rect">
            <a:avLst/>
          </a:prstGeom>
          <a:noFill/>
        </p:spPr>
        <p:txBody>
          <a:bodyPr wrap="square">
            <a:spAutoFit/>
          </a:bodyPr>
          <a:lstStyle/>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Ongoing stakeholder and family engagement </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Defined GROWTH goals and targets</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New staff - onboarding and training </a:t>
            </a:r>
          </a:p>
          <a:p>
            <a:pPr marL="342900" lvl="0" indent="-342900">
              <a:buFont typeface="Arial" panose="020B0604020202020204" pitchFamily="34" charset="0"/>
              <a:buChar char="•"/>
            </a:pPr>
            <a:r>
              <a:rPr lang="en-GB" sz="2000" kern="1200" dirty="0">
                <a:solidFill>
                  <a:schemeClr val="bg1"/>
                </a:solidFill>
                <a:latin typeface="Arial" panose="020B0604020202020204"/>
                <a:ea typeface="+mn-ea"/>
                <a:cs typeface="+mn-cs"/>
              </a:rPr>
              <a:t>Property partnerships</a:t>
            </a:r>
          </a:p>
        </p:txBody>
      </p:sp>
    </p:spTree>
    <p:extLst>
      <p:ext uri="{BB962C8B-B14F-4D97-AF65-F5344CB8AC3E}">
        <p14:creationId xmlns:p14="http://schemas.microsoft.com/office/powerpoint/2010/main" val="2705259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AA36-E728-F3D7-8773-44CF481C23C9}"/>
              </a:ext>
            </a:extLst>
          </p:cNvPr>
          <p:cNvSpPr>
            <a:spLocks noGrp="1"/>
          </p:cNvSpPr>
          <p:nvPr>
            <p:ph type="title"/>
          </p:nvPr>
        </p:nvSpPr>
        <p:spPr>
          <a:xfrm>
            <a:off x="1955560" y="3020356"/>
            <a:ext cx="9554887" cy="1897014"/>
          </a:xfrm>
        </p:spPr>
        <p:txBody>
          <a:bodyPr/>
          <a:lstStyle/>
          <a:p>
            <a:r>
              <a:rPr lang="en-US" sz="4000" dirty="0"/>
              <a:t>Questions?</a:t>
            </a:r>
            <a:endParaRPr lang="en-AU" sz="4000" dirty="0"/>
          </a:p>
        </p:txBody>
      </p:sp>
      <p:pic>
        <p:nvPicPr>
          <p:cNvPr id="4" name="Graphic 3" descr="Questions outline">
            <a:extLst>
              <a:ext uri="{FF2B5EF4-FFF2-40B4-BE49-F238E27FC236}">
                <a16:creationId xmlns:a16="http://schemas.microsoft.com/office/drawing/2014/main" id="{623668FE-70A9-EF5E-6957-325284BAF2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4043" y="2146042"/>
            <a:ext cx="2689952" cy="2689952"/>
          </a:xfrm>
          <a:prstGeom prst="rect">
            <a:avLst/>
          </a:prstGeom>
        </p:spPr>
      </p:pic>
      <p:pic>
        <p:nvPicPr>
          <p:cNvPr id="6" name="Picture 5" descr="Text, logo&#10;&#10;Description automatically generated">
            <a:extLst>
              <a:ext uri="{FF2B5EF4-FFF2-40B4-BE49-F238E27FC236}">
                <a16:creationId xmlns:a16="http://schemas.microsoft.com/office/drawing/2014/main" id="{C4DDD618-51F9-5B39-E704-150FA7AB4D6D}"/>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428850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4CF1D-0AE3-4B05-A5A7-1418EC8B3D08}"/>
              </a:ext>
            </a:extLst>
          </p:cNvPr>
          <p:cNvSpPr>
            <a:spLocks noGrp="1"/>
          </p:cNvSpPr>
          <p:nvPr>
            <p:ph type="title"/>
          </p:nvPr>
        </p:nvSpPr>
        <p:spPr>
          <a:xfrm>
            <a:off x="825561" y="2484870"/>
            <a:ext cx="6732009" cy="1313700"/>
          </a:xfrm>
        </p:spPr>
        <p:txBody>
          <a:bodyPr/>
          <a:lstStyle/>
          <a:p>
            <a:pPr algn="ctr">
              <a:lnSpc>
                <a:spcPct val="130000"/>
              </a:lnSpc>
            </a:pPr>
            <a:r>
              <a:rPr lang="en-US" sz="4000" dirty="0"/>
              <a:t>Community Solutions</a:t>
            </a:r>
            <a:br>
              <a:rPr lang="en-US" sz="4000" dirty="0"/>
            </a:br>
            <a:r>
              <a:rPr lang="en-US" sz="4000" dirty="0"/>
              <a:t>Tom Mangan </a:t>
            </a:r>
            <a:endParaRPr lang="en-AU" sz="4000" dirty="0"/>
          </a:p>
        </p:txBody>
      </p:sp>
      <p:pic>
        <p:nvPicPr>
          <p:cNvPr id="4" name="Picture 3">
            <a:extLst>
              <a:ext uri="{FF2B5EF4-FFF2-40B4-BE49-F238E27FC236}">
                <a16:creationId xmlns:a16="http://schemas.microsoft.com/office/drawing/2014/main" id="{5923B696-C2B8-4C6B-A162-22EC9E259199}"/>
              </a:ext>
            </a:extLst>
          </p:cNvPr>
          <p:cNvPicPr>
            <a:picLocks noChangeAspect="1"/>
          </p:cNvPicPr>
          <p:nvPr/>
        </p:nvPicPr>
        <p:blipFill>
          <a:blip r:embed="rId3"/>
          <a:stretch>
            <a:fillRect/>
          </a:stretch>
        </p:blipFill>
        <p:spPr>
          <a:xfrm>
            <a:off x="7963958" y="1597218"/>
            <a:ext cx="2991551" cy="2991551"/>
          </a:xfrm>
          <a:prstGeom prst="rect">
            <a:avLst/>
          </a:prstGeom>
        </p:spPr>
      </p:pic>
      <p:pic>
        <p:nvPicPr>
          <p:cNvPr id="2" name="Picture 1" descr="Text, logo&#10;&#10;Description automatically generated">
            <a:extLst>
              <a:ext uri="{FF2B5EF4-FFF2-40B4-BE49-F238E27FC236}">
                <a16:creationId xmlns:a16="http://schemas.microsoft.com/office/drawing/2014/main" id="{BF5F91EC-C877-F75B-F8C6-CB9A11911DD1}"/>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268575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00C9D-B388-96F6-CFCE-7AF6695C3E61}"/>
              </a:ext>
            </a:extLst>
          </p:cNvPr>
          <p:cNvSpPr txBox="1"/>
          <p:nvPr/>
        </p:nvSpPr>
        <p:spPr>
          <a:xfrm>
            <a:off x="3247113" y="722860"/>
            <a:ext cx="7173532" cy="584775"/>
          </a:xfrm>
          <a:prstGeom prst="rect">
            <a:avLst/>
          </a:prstGeom>
          <a:noFill/>
        </p:spPr>
        <p:txBody>
          <a:bodyPr wrap="square" rtlCol="0">
            <a:spAutoFit/>
          </a:bodyPr>
          <a:lstStyle/>
          <a:p>
            <a:pPr algn="ctr"/>
            <a:r>
              <a:rPr lang="en-US" sz="3200" b="1" dirty="0">
                <a:solidFill>
                  <a:srgbClr val="002060"/>
                </a:solidFill>
                <a:latin typeface="+mj-lt"/>
              </a:rPr>
              <a:t>Who is Community Solutions? </a:t>
            </a:r>
            <a:endParaRPr lang="en-AU" sz="3200" b="1" dirty="0">
              <a:solidFill>
                <a:srgbClr val="002060"/>
              </a:solidFill>
              <a:latin typeface="+mj-lt"/>
            </a:endParaRPr>
          </a:p>
        </p:txBody>
      </p:sp>
      <p:pic>
        <p:nvPicPr>
          <p:cNvPr id="3" name="Picture 2" descr="Text, logo&#10;&#10;Description automatically generated">
            <a:extLst>
              <a:ext uri="{FF2B5EF4-FFF2-40B4-BE49-F238E27FC236}">
                <a16:creationId xmlns:a16="http://schemas.microsoft.com/office/drawing/2014/main" id="{8C95A503-473F-4F1E-C0E4-174A9B527F5C}"/>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593175F6-8AE9-8F87-FD20-E8D77D1CFBCE}"/>
              </a:ext>
            </a:extLst>
          </p:cNvPr>
          <p:cNvPicPr>
            <a:picLocks noChangeAspect="1"/>
          </p:cNvPicPr>
          <p:nvPr/>
        </p:nvPicPr>
        <p:blipFill>
          <a:blip r:embed="rId4"/>
          <a:stretch>
            <a:fillRect/>
          </a:stretch>
        </p:blipFill>
        <p:spPr>
          <a:xfrm>
            <a:off x="691882" y="396339"/>
            <a:ext cx="2558957" cy="1058387"/>
          </a:xfrm>
          <a:prstGeom prst="rect">
            <a:avLst/>
          </a:prstGeom>
        </p:spPr>
      </p:pic>
      <p:graphicFrame>
        <p:nvGraphicFramePr>
          <p:cNvPr id="6" name="Diagram 5">
            <a:extLst>
              <a:ext uri="{FF2B5EF4-FFF2-40B4-BE49-F238E27FC236}">
                <a16:creationId xmlns:a16="http://schemas.microsoft.com/office/drawing/2014/main" id="{28868598-722F-6DDB-9271-9B2E776DFD00}"/>
              </a:ext>
            </a:extLst>
          </p:cNvPr>
          <p:cNvGraphicFramePr/>
          <p:nvPr/>
        </p:nvGraphicFramePr>
        <p:xfrm>
          <a:off x="1091841" y="2404199"/>
          <a:ext cx="9816563" cy="1124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166E6244-8002-EF26-3F8F-A972E3C20753}"/>
              </a:ext>
            </a:extLst>
          </p:cNvPr>
          <p:cNvGraphicFramePr/>
          <p:nvPr/>
        </p:nvGraphicFramePr>
        <p:xfrm>
          <a:off x="1187718" y="4424176"/>
          <a:ext cx="9816563" cy="11625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TextBox 7">
            <a:extLst>
              <a:ext uri="{FF2B5EF4-FFF2-40B4-BE49-F238E27FC236}">
                <a16:creationId xmlns:a16="http://schemas.microsoft.com/office/drawing/2014/main" id="{93598A5B-7B85-389C-8436-CA42E72959BB}"/>
              </a:ext>
            </a:extLst>
          </p:cNvPr>
          <p:cNvSpPr txBox="1"/>
          <p:nvPr/>
        </p:nvSpPr>
        <p:spPr>
          <a:xfrm>
            <a:off x="1187718" y="1737700"/>
            <a:ext cx="2558957" cy="584775"/>
          </a:xfrm>
          <a:prstGeom prst="rect">
            <a:avLst/>
          </a:prstGeom>
          <a:noFill/>
        </p:spPr>
        <p:txBody>
          <a:bodyPr wrap="square" rtlCol="0">
            <a:spAutoFit/>
          </a:bodyPr>
          <a:lstStyle/>
          <a:p>
            <a:r>
              <a:rPr lang="en-US" sz="3200" b="1" dirty="0">
                <a:solidFill>
                  <a:srgbClr val="002060"/>
                </a:solidFill>
                <a:latin typeface="+mj-lt"/>
              </a:rPr>
              <a:t>Then</a:t>
            </a:r>
            <a:endParaRPr lang="en-AU" sz="3200" b="1" dirty="0">
              <a:solidFill>
                <a:srgbClr val="002060"/>
              </a:solidFill>
              <a:latin typeface="+mj-lt"/>
            </a:endParaRPr>
          </a:p>
        </p:txBody>
      </p:sp>
      <p:sp>
        <p:nvSpPr>
          <p:cNvPr id="9" name="TextBox 8">
            <a:extLst>
              <a:ext uri="{FF2B5EF4-FFF2-40B4-BE49-F238E27FC236}">
                <a16:creationId xmlns:a16="http://schemas.microsoft.com/office/drawing/2014/main" id="{6C31BDAD-2AAD-5365-FE12-85D72DF80897}"/>
              </a:ext>
            </a:extLst>
          </p:cNvPr>
          <p:cNvSpPr txBox="1"/>
          <p:nvPr/>
        </p:nvSpPr>
        <p:spPr>
          <a:xfrm>
            <a:off x="1091841" y="3839402"/>
            <a:ext cx="2558957" cy="584775"/>
          </a:xfrm>
          <a:prstGeom prst="rect">
            <a:avLst/>
          </a:prstGeom>
          <a:noFill/>
        </p:spPr>
        <p:txBody>
          <a:bodyPr wrap="square" rtlCol="0">
            <a:spAutoFit/>
          </a:bodyPr>
          <a:lstStyle/>
          <a:p>
            <a:r>
              <a:rPr lang="en-US" sz="3200" b="1" dirty="0">
                <a:solidFill>
                  <a:srgbClr val="002060"/>
                </a:solidFill>
                <a:latin typeface="+mj-lt"/>
              </a:rPr>
              <a:t> Now</a:t>
            </a:r>
            <a:endParaRPr lang="en-AU" sz="3200" b="1" dirty="0">
              <a:solidFill>
                <a:srgbClr val="002060"/>
              </a:solidFill>
              <a:latin typeface="+mj-lt"/>
            </a:endParaRPr>
          </a:p>
        </p:txBody>
      </p:sp>
    </p:spTree>
    <p:extLst>
      <p:ext uri="{BB962C8B-B14F-4D97-AF65-F5344CB8AC3E}">
        <p14:creationId xmlns:p14="http://schemas.microsoft.com/office/powerpoint/2010/main" val="1085066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ogo&#10;&#10;Description automatically generated">
            <a:extLst>
              <a:ext uri="{FF2B5EF4-FFF2-40B4-BE49-F238E27FC236}">
                <a16:creationId xmlns:a16="http://schemas.microsoft.com/office/drawing/2014/main" id="{280F010D-6251-600D-0BBF-D8975DDE8DBD}"/>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pic>
        <p:nvPicPr>
          <p:cNvPr id="32" name="Graphic 31" descr="Badge Heart with solid fill">
            <a:extLst>
              <a:ext uri="{FF2B5EF4-FFF2-40B4-BE49-F238E27FC236}">
                <a16:creationId xmlns:a16="http://schemas.microsoft.com/office/drawing/2014/main" id="{1506CA77-CA77-E451-C6CA-A0FD0911CC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418" y="4727530"/>
            <a:ext cx="1186985" cy="1186985"/>
          </a:xfrm>
          <a:prstGeom prst="rect">
            <a:avLst/>
          </a:prstGeom>
        </p:spPr>
      </p:pic>
      <p:pic>
        <p:nvPicPr>
          <p:cNvPr id="33" name="Graphic 32" descr="Graduation cap with solid fill">
            <a:extLst>
              <a:ext uri="{FF2B5EF4-FFF2-40B4-BE49-F238E27FC236}">
                <a16:creationId xmlns:a16="http://schemas.microsoft.com/office/drawing/2014/main" id="{AB41F9D9-B001-6978-2F76-611C56D4CE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808" y="3292778"/>
            <a:ext cx="1398206" cy="1398206"/>
          </a:xfrm>
          <a:prstGeom prst="rect">
            <a:avLst/>
          </a:prstGeom>
        </p:spPr>
      </p:pic>
      <p:pic>
        <p:nvPicPr>
          <p:cNvPr id="34" name="Graphic 33" descr="Hero Male with solid fill">
            <a:extLst>
              <a:ext uri="{FF2B5EF4-FFF2-40B4-BE49-F238E27FC236}">
                <a16:creationId xmlns:a16="http://schemas.microsoft.com/office/drawing/2014/main" id="{281CB0D1-5758-4E93-E4C9-0E0C0C5F59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032" y="2117192"/>
            <a:ext cx="1291497" cy="1291497"/>
          </a:xfrm>
          <a:prstGeom prst="rect">
            <a:avLst/>
          </a:prstGeom>
        </p:spPr>
      </p:pic>
      <p:pic>
        <p:nvPicPr>
          <p:cNvPr id="58" name="Picture 57" descr="A blue text on a black background&#10;&#10;Description automatically generated">
            <a:extLst>
              <a:ext uri="{FF2B5EF4-FFF2-40B4-BE49-F238E27FC236}">
                <a16:creationId xmlns:a16="http://schemas.microsoft.com/office/drawing/2014/main" id="{56374204-E5A8-4393-2B8D-7893113782C8}"/>
              </a:ext>
            </a:extLst>
          </p:cNvPr>
          <p:cNvPicPr>
            <a:picLocks noChangeAspect="1"/>
          </p:cNvPicPr>
          <p:nvPr/>
        </p:nvPicPr>
        <p:blipFill>
          <a:blip r:embed="rId10"/>
          <a:stretch>
            <a:fillRect/>
          </a:stretch>
        </p:blipFill>
        <p:spPr>
          <a:xfrm>
            <a:off x="691882" y="396339"/>
            <a:ext cx="2558957" cy="1058387"/>
          </a:xfrm>
          <a:prstGeom prst="rect">
            <a:avLst/>
          </a:prstGeom>
        </p:spPr>
      </p:pic>
      <p:sp>
        <p:nvSpPr>
          <p:cNvPr id="60" name="TextBox 59">
            <a:extLst>
              <a:ext uri="{FF2B5EF4-FFF2-40B4-BE49-F238E27FC236}">
                <a16:creationId xmlns:a16="http://schemas.microsoft.com/office/drawing/2014/main" id="{447DE68E-C48E-3FF9-72B1-79A4065F686C}"/>
              </a:ext>
            </a:extLst>
          </p:cNvPr>
          <p:cNvSpPr txBox="1"/>
          <p:nvPr/>
        </p:nvSpPr>
        <p:spPr>
          <a:xfrm>
            <a:off x="3726920" y="633144"/>
            <a:ext cx="5983706" cy="584775"/>
          </a:xfrm>
          <a:prstGeom prst="rect">
            <a:avLst/>
          </a:prstGeom>
          <a:noFill/>
        </p:spPr>
        <p:txBody>
          <a:bodyPr wrap="square" rtlCol="0">
            <a:spAutoFit/>
          </a:bodyPr>
          <a:lstStyle/>
          <a:p>
            <a:pPr algn="ctr"/>
            <a:r>
              <a:rPr lang="en-US" sz="3200" b="1" dirty="0">
                <a:solidFill>
                  <a:srgbClr val="002060"/>
                </a:solidFill>
                <a:latin typeface="+mj-lt"/>
              </a:rPr>
              <a:t>What do we do?</a:t>
            </a:r>
            <a:endParaRPr lang="en-AU" sz="3200" b="1" dirty="0">
              <a:solidFill>
                <a:srgbClr val="002060"/>
              </a:solidFill>
              <a:latin typeface="+mj-lt"/>
            </a:endParaRPr>
          </a:p>
        </p:txBody>
      </p:sp>
      <p:graphicFrame>
        <p:nvGraphicFramePr>
          <p:cNvPr id="7" name="Diagram 6">
            <a:extLst>
              <a:ext uri="{FF2B5EF4-FFF2-40B4-BE49-F238E27FC236}">
                <a16:creationId xmlns:a16="http://schemas.microsoft.com/office/drawing/2014/main" id="{0955FA39-681F-04D6-1B90-B8B103AC1A4D}"/>
              </a:ext>
            </a:extLst>
          </p:cNvPr>
          <p:cNvGraphicFramePr/>
          <p:nvPr/>
        </p:nvGraphicFramePr>
        <p:xfrm>
          <a:off x="1412780" y="2065678"/>
          <a:ext cx="10611987" cy="377350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110033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ogo&#10;&#10;Description automatically generated">
            <a:extLst>
              <a:ext uri="{FF2B5EF4-FFF2-40B4-BE49-F238E27FC236}">
                <a16:creationId xmlns:a16="http://schemas.microsoft.com/office/drawing/2014/main" id="{697B1D84-0265-8DFD-AA36-E48ABC3A63F9}"/>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pic>
        <p:nvPicPr>
          <p:cNvPr id="37" name="Picture 36" descr="A blue text on a black background&#10;&#10;Description automatically generated">
            <a:extLst>
              <a:ext uri="{FF2B5EF4-FFF2-40B4-BE49-F238E27FC236}">
                <a16:creationId xmlns:a16="http://schemas.microsoft.com/office/drawing/2014/main" id="{6BA4F6F6-D5D4-BF1F-5116-BD4B7A42B6CF}"/>
              </a:ext>
            </a:extLst>
          </p:cNvPr>
          <p:cNvPicPr>
            <a:picLocks noChangeAspect="1"/>
          </p:cNvPicPr>
          <p:nvPr/>
        </p:nvPicPr>
        <p:blipFill>
          <a:blip r:embed="rId4"/>
          <a:stretch>
            <a:fillRect/>
          </a:stretch>
        </p:blipFill>
        <p:spPr>
          <a:xfrm>
            <a:off x="691882" y="396339"/>
            <a:ext cx="2558957" cy="1058387"/>
          </a:xfrm>
          <a:prstGeom prst="rect">
            <a:avLst/>
          </a:prstGeom>
        </p:spPr>
      </p:pic>
      <p:graphicFrame>
        <p:nvGraphicFramePr>
          <p:cNvPr id="2" name="Diagram 1">
            <a:extLst>
              <a:ext uri="{FF2B5EF4-FFF2-40B4-BE49-F238E27FC236}">
                <a16:creationId xmlns:a16="http://schemas.microsoft.com/office/drawing/2014/main" id="{F8F96F7F-A503-0DBF-A953-3D71824D595F}"/>
              </a:ext>
            </a:extLst>
          </p:cNvPr>
          <p:cNvGraphicFramePr/>
          <p:nvPr/>
        </p:nvGraphicFramePr>
        <p:xfrm>
          <a:off x="1109622" y="925532"/>
          <a:ext cx="7419417" cy="5286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43A2CAE9-C3D3-1B8F-915B-74416D9AB55D}"/>
              </a:ext>
            </a:extLst>
          </p:cNvPr>
          <p:cNvSpPr txBox="1"/>
          <p:nvPr/>
        </p:nvSpPr>
        <p:spPr>
          <a:xfrm>
            <a:off x="3846705" y="2920020"/>
            <a:ext cx="1984533" cy="1077218"/>
          </a:xfrm>
          <a:prstGeom prst="rect">
            <a:avLst/>
          </a:prstGeom>
          <a:noFill/>
        </p:spPr>
        <p:txBody>
          <a:bodyPr wrap="square" rtlCol="0">
            <a:spAutoFit/>
          </a:bodyPr>
          <a:lstStyle/>
          <a:p>
            <a:pPr algn="ctr"/>
            <a:r>
              <a:rPr lang="en-US" sz="3200" b="1" dirty="0">
                <a:solidFill>
                  <a:srgbClr val="002060"/>
                </a:solidFill>
                <a:latin typeface="+mj-lt"/>
              </a:rPr>
              <a:t>What’s next?</a:t>
            </a:r>
            <a:endParaRPr lang="en-AU" sz="3200" b="1" dirty="0">
              <a:solidFill>
                <a:srgbClr val="002060"/>
              </a:solidFill>
              <a:latin typeface="+mj-lt"/>
            </a:endParaRPr>
          </a:p>
        </p:txBody>
      </p:sp>
      <p:pic>
        <p:nvPicPr>
          <p:cNvPr id="5" name="Picture 4">
            <a:extLst>
              <a:ext uri="{FF2B5EF4-FFF2-40B4-BE49-F238E27FC236}">
                <a16:creationId xmlns:a16="http://schemas.microsoft.com/office/drawing/2014/main" id="{50C9A4DD-DEAC-FA17-410C-D60F7EE0B834}"/>
              </a:ext>
            </a:extLst>
          </p:cNvPr>
          <p:cNvPicPr>
            <a:picLocks noChangeAspect="1"/>
          </p:cNvPicPr>
          <p:nvPr/>
        </p:nvPicPr>
        <p:blipFill>
          <a:blip r:embed="rId10"/>
          <a:stretch>
            <a:fillRect/>
          </a:stretch>
        </p:blipFill>
        <p:spPr>
          <a:xfrm>
            <a:off x="8095086" y="887892"/>
            <a:ext cx="3565708" cy="5970108"/>
          </a:xfrm>
          <a:prstGeom prst="rect">
            <a:avLst/>
          </a:prstGeom>
        </p:spPr>
      </p:pic>
    </p:spTree>
    <p:extLst>
      <p:ext uri="{BB962C8B-B14F-4D97-AF65-F5344CB8AC3E}">
        <p14:creationId xmlns:p14="http://schemas.microsoft.com/office/powerpoint/2010/main" val="2157559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AA36-E728-F3D7-8773-44CF481C23C9}"/>
              </a:ext>
            </a:extLst>
          </p:cNvPr>
          <p:cNvSpPr>
            <a:spLocks noGrp="1"/>
          </p:cNvSpPr>
          <p:nvPr>
            <p:ph type="title"/>
          </p:nvPr>
        </p:nvSpPr>
        <p:spPr>
          <a:xfrm>
            <a:off x="2526011" y="3045533"/>
            <a:ext cx="9554887" cy="1897014"/>
          </a:xfrm>
        </p:spPr>
        <p:txBody>
          <a:bodyPr/>
          <a:lstStyle/>
          <a:p>
            <a:r>
              <a:rPr lang="en-US" sz="4000" dirty="0"/>
              <a:t>Questions?</a:t>
            </a:r>
            <a:endParaRPr lang="en-AU" sz="4000" dirty="0"/>
          </a:p>
        </p:txBody>
      </p:sp>
      <p:pic>
        <p:nvPicPr>
          <p:cNvPr id="4" name="Graphic 3" descr="Questions outline">
            <a:extLst>
              <a:ext uri="{FF2B5EF4-FFF2-40B4-BE49-F238E27FC236}">
                <a16:creationId xmlns:a16="http://schemas.microsoft.com/office/drawing/2014/main" id="{0B6BADCE-D35F-118C-4494-75C794AFF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4043" y="2146042"/>
            <a:ext cx="2689952" cy="2689952"/>
          </a:xfrm>
          <a:prstGeom prst="rect">
            <a:avLst/>
          </a:prstGeom>
        </p:spPr>
      </p:pic>
      <p:pic>
        <p:nvPicPr>
          <p:cNvPr id="3" name="Picture 2" descr="Text, logo&#10;&#10;Description automatically generated">
            <a:extLst>
              <a:ext uri="{FF2B5EF4-FFF2-40B4-BE49-F238E27FC236}">
                <a16:creationId xmlns:a16="http://schemas.microsoft.com/office/drawing/2014/main" id="{52A69F9B-D390-454D-8CA3-397EFA4355C7}"/>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1413218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4CF1D-0AE3-4B05-A5A7-1418EC8B3D08}"/>
              </a:ext>
            </a:extLst>
          </p:cNvPr>
          <p:cNvSpPr>
            <a:spLocks noGrp="1"/>
          </p:cNvSpPr>
          <p:nvPr>
            <p:ph type="title"/>
          </p:nvPr>
        </p:nvSpPr>
        <p:spPr>
          <a:xfrm>
            <a:off x="825562" y="2484870"/>
            <a:ext cx="5970608" cy="1313700"/>
          </a:xfrm>
        </p:spPr>
        <p:txBody>
          <a:bodyPr/>
          <a:lstStyle/>
          <a:p>
            <a:pPr algn="ctr">
              <a:lnSpc>
                <a:spcPct val="130000"/>
              </a:lnSpc>
            </a:pPr>
            <a:r>
              <a:rPr lang="en-US" sz="4000" dirty="0"/>
              <a:t>Future of work</a:t>
            </a:r>
            <a:br>
              <a:rPr lang="en-US" sz="4000" dirty="0"/>
            </a:br>
            <a:r>
              <a:rPr lang="en-US" sz="4000" dirty="0"/>
              <a:t>Eric Teed</a:t>
            </a:r>
            <a:endParaRPr lang="en-AU" sz="4000" dirty="0"/>
          </a:p>
        </p:txBody>
      </p:sp>
      <p:pic>
        <p:nvPicPr>
          <p:cNvPr id="4" name="Picture 3">
            <a:extLst>
              <a:ext uri="{FF2B5EF4-FFF2-40B4-BE49-F238E27FC236}">
                <a16:creationId xmlns:a16="http://schemas.microsoft.com/office/drawing/2014/main" id="{5923B696-C2B8-4C6B-A162-22EC9E259199}"/>
              </a:ext>
            </a:extLst>
          </p:cNvPr>
          <p:cNvPicPr>
            <a:picLocks noChangeAspect="1"/>
          </p:cNvPicPr>
          <p:nvPr/>
        </p:nvPicPr>
        <p:blipFill>
          <a:blip r:embed="rId3"/>
          <a:stretch>
            <a:fillRect/>
          </a:stretch>
        </p:blipFill>
        <p:spPr>
          <a:xfrm>
            <a:off x="6796170" y="1779294"/>
            <a:ext cx="2991551" cy="2991551"/>
          </a:xfrm>
          <a:prstGeom prst="rect">
            <a:avLst/>
          </a:prstGeom>
        </p:spPr>
      </p:pic>
      <p:pic>
        <p:nvPicPr>
          <p:cNvPr id="3" name="Picture 2" descr="Text, logo&#10;&#10;Description automatically generated">
            <a:extLst>
              <a:ext uri="{FF2B5EF4-FFF2-40B4-BE49-F238E27FC236}">
                <a16:creationId xmlns:a16="http://schemas.microsoft.com/office/drawing/2014/main" id="{65722988-0C22-2CA2-A12A-9B3E992714C9}"/>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231837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B056-427C-367C-5D80-26DA50258C66}"/>
              </a:ext>
            </a:extLst>
          </p:cNvPr>
          <p:cNvSpPr>
            <a:spLocks noGrp="1"/>
          </p:cNvSpPr>
          <p:nvPr>
            <p:ph type="title"/>
          </p:nvPr>
        </p:nvSpPr>
        <p:spPr>
          <a:xfrm>
            <a:off x="527495" y="391358"/>
            <a:ext cx="9893150" cy="688642"/>
          </a:xfrm>
        </p:spPr>
        <p:txBody>
          <a:bodyPr>
            <a:normAutofit/>
          </a:bodyPr>
          <a:lstStyle/>
          <a:p>
            <a:r>
              <a:rPr lang="en-US" sz="4000" dirty="0"/>
              <a:t>Welcome</a:t>
            </a:r>
            <a:endParaRPr lang="en-AU" sz="4000" dirty="0"/>
          </a:p>
        </p:txBody>
      </p:sp>
      <p:pic>
        <p:nvPicPr>
          <p:cNvPr id="4" name="Online Media 3" title="Welcome to Endeavour Foundation">
            <a:hlinkClick r:id="" action="ppaction://media"/>
            <a:extLst>
              <a:ext uri="{FF2B5EF4-FFF2-40B4-BE49-F238E27FC236}">
                <a16:creationId xmlns:a16="http://schemas.microsoft.com/office/drawing/2014/main" id="{721DDA70-CBE8-FFD6-6746-619EBBB88A0E}"/>
              </a:ext>
            </a:extLst>
          </p:cNvPr>
          <p:cNvPicPr>
            <a:picLocks noRot="1" noChangeAspect="1"/>
          </p:cNvPicPr>
          <p:nvPr>
            <a:videoFile r:link="rId1"/>
          </p:nvPr>
        </p:nvPicPr>
        <p:blipFill>
          <a:blip r:embed="rId3"/>
          <a:stretch>
            <a:fillRect/>
          </a:stretch>
        </p:blipFill>
        <p:spPr>
          <a:xfrm>
            <a:off x="1575663" y="1133826"/>
            <a:ext cx="9040674" cy="5107982"/>
          </a:xfrm>
          <a:prstGeom prst="rect">
            <a:avLst/>
          </a:prstGeom>
        </p:spPr>
      </p:pic>
      <p:pic>
        <p:nvPicPr>
          <p:cNvPr id="7" name="Picture 6" descr="Text, logo&#10;&#10;Description automatically generated">
            <a:extLst>
              <a:ext uri="{FF2B5EF4-FFF2-40B4-BE49-F238E27FC236}">
                <a16:creationId xmlns:a16="http://schemas.microsoft.com/office/drawing/2014/main" id="{F3229E5D-03B2-095A-6FA6-C3481CD7E6BC}"/>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pic>
        <p:nvPicPr>
          <p:cNvPr id="9" name="Picture 8">
            <a:extLst>
              <a:ext uri="{FF2B5EF4-FFF2-40B4-BE49-F238E27FC236}">
                <a16:creationId xmlns:a16="http://schemas.microsoft.com/office/drawing/2014/main" id="{5F9FEF96-8F86-10B6-6D32-1175A620B3AD}"/>
              </a:ext>
            </a:extLst>
          </p:cNvPr>
          <p:cNvPicPr>
            <a:picLocks noChangeAspect="1"/>
          </p:cNvPicPr>
          <p:nvPr/>
        </p:nvPicPr>
        <p:blipFill rotWithShape="1">
          <a:blip r:embed="rId5"/>
          <a:srcRect l="9143" t="9292" r="9968" b="9815"/>
          <a:stretch/>
        </p:blipFill>
        <p:spPr>
          <a:xfrm>
            <a:off x="10170695" y="6178686"/>
            <a:ext cx="1634402" cy="344518"/>
          </a:xfrm>
          <a:prstGeom prst="rect">
            <a:avLst/>
          </a:prstGeom>
        </p:spPr>
      </p:pic>
    </p:spTree>
    <p:extLst>
      <p:ext uri="{BB962C8B-B14F-4D97-AF65-F5344CB8AC3E}">
        <p14:creationId xmlns:p14="http://schemas.microsoft.com/office/powerpoint/2010/main" val="20161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C8BB42-ACC9-4696-997E-B266BC87D618}"/>
              </a:ext>
            </a:extLst>
          </p:cNvPr>
          <p:cNvPicPr>
            <a:picLocks noChangeAspect="1"/>
          </p:cNvPicPr>
          <p:nvPr/>
        </p:nvPicPr>
        <p:blipFill rotWithShape="1">
          <a:blip r:embed="rId3"/>
          <a:srcRect t="9214"/>
          <a:stretch/>
        </p:blipFill>
        <p:spPr>
          <a:xfrm>
            <a:off x="665055" y="1451308"/>
            <a:ext cx="5286565" cy="5092273"/>
          </a:xfrm>
          <a:prstGeom prst="rect">
            <a:avLst/>
          </a:prstGeom>
          <a:noFill/>
        </p:spPr>
      </p:pic>
      <p:sp>
        <p:nvSpPr>
          <p:cNvPr id="6" name="Title 5">
            <a:extLst>
              <a:ext uri="{FF2B5EF4-FFF2-40B4-BE49-F238E27FC236}">
                <a16:creationId xmlns:a16="http://schemas.microsoft.com/office/drawing/2014/main" id="{70F70826-7653-4530-AE9A-CF9E297DC2A5}"/>
              </a:ext>
            </a:extLst>
          </p:cNvPr>
          <p:cNvSpPr>
            <a:spLocks noGrp="1"/>
          </p:cNvSpPr>
          <p:nvPr>
            <p:ph type="title"/>
          </p:nvPr>
        </p:nvSpPr>
        <p:spPr>
          <a:xfrm>
            <a:off x="513564" y="383766"/>
            <a:ext cx="8405847" cy="863891"/>
          </a:xfrm>
        </p:spPr>
        <p:txBody>
          <a:bodyPr vert="horz" lIns="91440" tIns="45720" rIns="91440" bIns="45720" rtlCol="0" anchor="t" anchorCtr="0">
            <a:noAutofit/>
          </a:bodyPr>
          <a:lstStyle/>
          <a:p>
            <a:r>
              <a:rPr lang="en-US" sz="3200" kern="1200" dirty="0">
                <a:latin typeface="+mj-lt"/>
                <a:ea typeface="+mj-ea"/>
                <a:cs typeface="+mj-cs"/>
              </a:rPr>
              <a:t>Employment rates haven’t improved</a:t>
            </a:r>
            <a:br>
              <a:rPr lang="en-US" sz="3200" kern="1200" dirty="0">
                <a:latin typeface="+mj-lt"/>
                <a:ea typeface="+mj-ea"/>
                <a:cs typeface="+mj-cs"/>
              </a:rPr>
            </a:br>
            <a:r>
              <a:rPr lang="en-US" sz="3200" kern="1200" dirty="0">
                <a:latin typeface="+mj-lt"/>
                <a:ea typeface="+mj-ea"/>
                <a:cs typeface="+mj-cs"/>
              </a:rPr>
              <a:t>in 20 years</a:t>
            </a:r>
            <a:r>
              <a:rPr lang="en-US" sz="2800" dirty="0">
                <a:solidFill>
                  <a:srgbClr val="6459A7"/>
                </a:solidFill>
                <a:latin typeface="+mn-lt"/>
                <a:ea typeface="+mn-ea"/>
                <a:cs typeface="+mn-cs"/>
              </a:rPr>
              <a:t>…for people with profound disability</a:t>
            </a:r>
          </a:p>
        </p:txBody>
      </p:sp>
      <p:sp>
        <p:nvSpPr>
          <p:cNvPr id="2" name="TextBox 1">
            <a:extLst>
              <a:ext uri="{FF2B5EF4-FFF2-40B4-BE49-F238E27FC236}">
                <a16:creationId xmlns:a16="http://schemas.microsoft.com/office/drawing/2014/main" id="{F9F898EF-6494-94E3-2012-5228D9380618}"/>
              </a:ext>
            </a:extLst>
          </p:cNvPr>
          <p:cNvSpPr txBox="1"/>
          <p:nvPr/>
        </p:nvSpPr>
        <p:spPr>
          <a:xfrm>
            <a:off x="6550046" y="2573681"/>
            <a:ext cx="5106308" cy="2432921"/>
          </a:xfrm>
          <a:prstGeom prst="rect">
            <a:avLst/>
          </a:prstGeom>
        </p:spPr>
        <p:txBody>
          <a:bodyPr vert="horz" lIns="91440" tIns="45720" rIns="91440" bIns="45720" rtlCol="0">
            <a:noAutofit/>
          </a:bodyPr>
          <a:lstStyle/>
          <a:p>
            <a:pPr algn="ctr">
              <a:lnSpc>
                <a:spcPct val="90000"/>
              </a:lnSpc>
              <a:spcAft>
                <a:spcPts val="600"/>
              </a:spcAft>
            </a:pPr>
            <a:r>
              <a:rPr lang="en-US" sz="2800" dirty="0">
                <a:solidFill>
                  <a:srgbClr val="6459A7"/>
                </a:solidFill>
              </a:rPr>
              <a:t>Our response:</a:t>
            </a:r>
          </a:p>
          <a:p>
            <a:pPr algn="ctr">
              <a:lnSpc>
                <a:spcPct val="90000"/>
              </a:lnSpc>
              <a:spcAft>
                <a:spcPts val="600"/>
              </a:spcAft>
            </a:pPr>
            <a:endParaRPr lang="en-US" sz="2800" dirty="0">
              <a:solidFill>
                <a:srgbClr val="6459A7"/>
              </a:solidFill>
            </a:endParaRPr>
          </a:p>
          <a:p>
            <a:pPr algn="ctr">
              <a:lnSpc>
                <a:spcPct val="90000"/>
              </a:lnSpc>
              <a:spcAft>
                <a:spcPts val="600"/>
              </a:spcAft>
            </a:pPr>
            <a:r>
              <a:rPr lang="en-US" sz="2800" b="1" dirty="0">
                <a:solidFill>
                  <a:srgbClr val="6459A7"/>
                </a:solidFill>
              </a:rPr>
              <a:t>To overcome barriers and</a:t>
            </a:r>
            <a:r>
              <a:rPr lang="en-US" sz="2800" dirty="0">
                <a:solidFill>
                  <a:srgbClr val="6459A7"/>
                </a:solidFill>
              </a:rPr>
              <a:t> </a:t>
            </a:r>
            <a:r>
              <a:rPr lang="en-US" sz="2800" b="1" dirty="0">
                <a:solidFill>
                  <a:srgbClr val="6459A7"/>
                </a:solidFill>
              </a:rPr>
              <a:t>deliver benefits </a:t>
            </a:r>
          </a:p>
          <a:p>
            <a:pPr algn="ctr">
              <a:lnSpc>
                <a:spcPct val="90000"/>
              </a:lnSpc>
              <a:spcAft>
                <a:spcPts val="600"/>
              </a:spcAft>
            </a:pPr>
            <a:r>
              <a:rPr lang="en-US" sz="2800" dirty="0">
                <a:solidFill>
                  <a:srgbClr val="6459A7"/>
                </a:solidFill>
              </a:rPr>
              <a:t>for employees </a:t>
            </a:r>
            <a:r>
              <a:rPr lang="en-US" sz="2800" b="1" dirty="0">
                <a:solidFill>
                  <a:srgbClr val="6459A7"/>
                </a:solidFill>
              </a:rPr>
              <a:t>and</a:t>
            </a:r>
            <a:r>
              <a:rPr lang="en-US" sz="2800" dirty="0">
                <a:solidFill>
                  <a:srgbClr val="6459A7"/>
                </a:solidFill>
              </a:rPr>
              <a:t> employers</a:t>
            </a:r>
          </a:p>
        </p:txBody>
      </p:sp>
      <p:pic>
        <p:nvPicPr>
          <p:cNvPr id="3" name="Picture 2" descr="Text, logo&#10;&#10;Description automatically generated">
            <a:extLst>
              <a:ext uri="{FF2B5EF4-FFF2-40B4-BE49-F238E27FC236}">
                <a16:creationId xmlns:a16="http://schemas.microsoft.com/office/drawing/2014/main" id="{68D357A3-0EEA-CC42-616D-1BB562FA39BC}"/>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102406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deavour_-_disability_employment (360p) (1)">
            <a:hlinkClick r:id="" action="ppaction://media"/>
            <a:extLst>
              <a:ext uri="{FF2B5EF4-FFF2-40B4-BE49-F238E27FC236}">
                <a16:creationId xmlns:a16="http://schemas.microsoft.com/office/drawing/2014/main" id="{14A60B2C-6971-4D9B-A0DD-44505A1903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8741" y="875165"/>
            <a:ext cx="9237943" cy="5196343"/>
          </a:xfrm>
          <a:prstGeom prst="rect">
            <a:avLst/>
          </a:prstGeom>
        </p:spPr>
      </p:pic>
      <p:sp>
        <p:nvSpPr>
          <p:cNvPr id="10" name="Title 1">
            <a:extLst>
              <a:ext uri="{FF2B5EF4-FFF2-40B4-BE49-F238E27FC236}">
                <a16:creationId xmlns:a16="http://schemas.microsoft.com/office/drawing/2014/main" id="{44F90225-1923-4BDB-9954-7620907F0602}"/>
              </a:ext>
            </a:extLst>
          </p:cNvPr>
          <p:cNvSpPr>
            <a:spLocks noGrp="1"/>
          </p:cNvSpPr>
          <p:nvPr>
            <p:ph type="title"/>
          </p:nvPr>
        </p:nvSpPr>
        <p:spPr>
          <a:xfrm>
            <a:off x="249761" y="240119"/>
            <a:ext cx="11370926" cy="920664"/>
          </a:xfrm>
        </p:spPr>
        <p:txBody>
          <a:bodyPr anchor="t">
            <a:noAutofit/>
          </a:bodyPr>
          <a:lstStyle/>
          <a:p>
            <a:r>
              <a:rPr lang="en-US" sz="3400" dirty="0"/>
              <a:t>The new world of disability employment</a:t>
            </a:r>
            <a:endParaRPr lang="en-AU" sz="3400" dirty="0"/>
          </a:p>
        </p:txBody>
      </p:sp>
      <p:pic>
        <p:nvPicPr>
          <p:cNvPr id="5" name="Picture 4" descr="Text, logo&#10;&#10;Description automatically generated">
            <a:extLst>
              <a:ext uri="{FF2B5EF4-FFF2-40B4-BE49-F238E27FC236}">
                <a16:creationId xmlns:a16="http://schemas.microsoft.com/office/drawing/2014/main" id="{503E65DB-2B94-212E-9714-6BAD4364366A}"/>
              </a:ext>
            </a:extLst>
          </p:cNvPr>
          <p:cNvPicPr>
            <a:picLocks noChangeAspect="1"/>
          </p:cNvPicPr>
          <p:nvPr/>
        </p:nvPicPr>
        <p:blipFill rotWithShape="1">
          <a:blip r:embed="rId6"/>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5893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41C0-805F-4C54-AD31-0534AB37CE07}"/>
              </a:ext>
            </a:extLst>
          </p:cNvPr>
          <p:cNvSpPr>
            <a:spLocks noGrp="1"/>
          </p:cNvSpPr>
          <p:nvPr>
            <p:ph type="title"/>
          </p:nvPr>
        </p:nvSpPr>
        <p:spPr>
          <a:xfrm>
            <a:off x="445540" y="334591"/>
            <a:ext cx="9356186" cy="1162509"/>
          </a:xfrm>
        </p:spPr>
        <p:txBody>
          <a:bodyPr>
            <a:normAutofit/>
          </a:bodyPr>
          <a:lstStyle/>
          <a:p>
            <a:r>
              <a:rPr lang="en-US" dirty="0"/>
              <a:t>Endeavour Foundation Group</a:t>
            </a:r>
            <a:br>
              <a:rPr lang="en-US" dirty="0"/>
            </a:br>
            <a:r>
              <a:rPr lang="en-US" sz="3200" dirty="0"/>
              <a:t>A new world of disability employment</a:t>
            </a:r>
            <a:endParaRPr lang="en-AU" dirty="0"/>
          </a:p>
        </p:txBody>
      </p:sp>
      <p:sp>
        <p:nvSpPr>
          <p:cNvPr id="5" name="Content Placeholder 4">
            <a:extLst>
              <a:ext uri="{FF2B5EF4-FFF2-40B4-BE49-F238E27FC236}">
                <a16:creationId xmlns:a16="http://schemas.microsoft.com/office/drawing/2014/main" id="{5C4632DC-9DBB-1483-A3AA-D11F69D2257E}"/>
              </a:ext>
            </a:extLst>
          </p:cNvPr>
          <p:cNvSpPr>
            <a:spLocks noGrp="1"/>
          </p:cNvSpPr>
          <p:nvPr>
            <p:ph sz="quarter" idx="10"/>
          </p:nvPr>
        </p:nvSpPr>
        <p:spPr/>
        <p:txBody>
          <a:bodyPr/>
          <a:lstStyle/>
          <a:p>
            <a:endParaRPr lang="en-AU"/>
          </a:p>
        </p:txBody>
      </p:sp>
      <p:graphicFrame>
        <p:nvGraphicFramePr>
          <p:cNvPr id="9" name="Diagram 8">
            <a:extLst>
              <a:ext uri="{FF2B5EF4-FFF2-40B4-BE49-F238E27FC236}">
                <a16:creationId xmlns:a16="http://schemas.microsoft.com/office/drawing/2014/main" id="{350A42B0-66BC-472C-80C9-A91405E27E99}"/>
              </a:ext>
            </a:extLst>
          </p:cNvPr>
          <p:cNvGraphicFramePr/>
          <p:nvPr>
            <p:extLst>
              <p:ext uri="{D42A27DB-BD31-4B8C-83A1-F6EECF244321}">
                <p14:modId xmlns:p14="http://schemas.microsoft.com/office/powerpoint/2010/main" val="3484566165"/>
              </p:ext>
            </p:extLst>
          </p:nvPr>
        </p:nvGraphicFramePr>
        <p:xfrm>
          <a:off x="445540" y="1781872"/>
          <a:ext cx="11152901" cy="3998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81527B9-DD4B-424C-88B7-823689A37DE3}"/>
              </a:ext>
            </a:extLst>
          </p:cNvPr>
          <p:cNvSpPr txBox="1"/>
          <p:nvPr/>
        </p:nvSpPr>
        <p:spPr>
          <a:xfrm>
            <a:off x="3471957" y="5094577"/>
            <a:ext cx="4939646" cy="369332"/>
          </a:xfrm>
          <a:prstGeom prst="rect">
            <a:avLst/>
          </a:prstGeom>
          <a:noFill/>
        </p:spPr>
        <p:txBody>
          <a:bodyPr wrap="square" rtlCol="0">
            <a:spAutoFit/>
          </a:bodyPr>
          <a:lstStyle/>
          <a:p>
            <a:pPr algn="ctr"/>
            <a:r>
              <a:rPr lang="en-US" dirty="0">
                <a:solidFill>
                  <a:schemeClr val="accent2">
                    <a:lumMod val="50000"/>
                  </a:schemeClr>
                </a:solidFill>
              </a:rPr>
              <a:t>Many pathways to mainstream employment</a:t>
            </a:r>
            <a:endParaRPr lang="en-AU" dirty="0">
              <a:solidFill>
                <a:schemeClr val="accent2">
                  <a:lumMod val="50000"/>
                </a:schemeClr>
              </a:solidFill>
            </a:endParaRPr>
          </a:p>
        </p:txBody>
      </p:sp>
      <p:pic>
        <p:nvPicPr>
          <p:cNvPr id="4" name="Picture 3" descr="Text, logo&#10;&#10;Description automatically generated">
            <a:extLst>
              <a:ext uri="{FF2B5EF4-FFF2-40B4-BE49-F238E27FC236}">
                <a16:creationId xmlns:a16="http://schemas.microsoft.com/office/drawing/2014/main" id="{7C253D92-08B1-745F-FB43-28055A5980F6}"/>
              </a:ext>
            </a:extLst>
          </p:cNvPr>
          <p:cNvPicPr>
            <a:picLocks noChangeAspect="1"/>
          </p:cNvPicPr>
          <p:nvPr/>
        </p:nvPicPr>
        <p:blipFill rotWithShape="1">
          <a:blip r:embed="rId8"/>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3103341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1F9303-5D31-4079-A223-0CCA3E8EB4AB}"/>
              </a:ext>
            </a:extLst>
          </p:cNvPr>
          <p:cNvSpPr txBox="1"/>
          <p:nvPr/>
        </p:nvSpPr>
        <p:spPr>
          <a:xfrm>
            <a:off x="552355" y="309380"/>
            <a:ext cx="10024659" cy="646331"/>
          </a:xfrm>
          <a:prstGeom prst="rect">
            <a:avLst/>
          </a:prstGeom>
          <a:noFill/>
        </p:spPr>
        <p:txBody>
          <a:bodyPr wrap="square">
            <a:spAutoFit/>
          </a:bodyPr>
          <a:lstStyle/>
          <a:p>
            <a:r>
              <a:rPr lang="en-US" sz="3600" dirty="0">
                <a:solidFill>
                  <a:schemeClr val="accent1"/>
                </a:solidFill>
                <a:latin typeface="+mj-lt"/>
              </a:rPr>
              <a:t>A new world of employment in action</a:t>
            </a:r>
            <a:endParaRPr lang="en-AU" sz="3600" dirty="0">
              <a:solidFill>
                <a:schemeClr val="accent1"/>
              </a:solidFill>
              <a:latin typeface="+mj-lt"/>
            </a:endParaRPr>
          </a:p>
        </p:txBody>
      </p:sp>
      <p:sp>
        <p:nvSpPr>
          <p:cNvPr id="13" name="TextBox 12">
            <a:extLst>
              <a:ext uri="{FF2B5EF4-FFF2-40B4-BE49-F238E27FC236}">
                <a16:creationId xmlns:a16="http://schemas.microsoft.com/office/drawing/2014/main" id="{AE736D40-D122-485F-9A45-A3E24A73952B}"/>
              </a:ext>
            </a:extLst>
          </p:cNvPr>
          <p:cNvSpPr txBox="1"/>
          <p:nvPr/>
        </p:nvSpPr>
        <p:spPr>
          <a:xfrm>
            <a:off x="2923168" y="3311687"/>
            <a:ext cx="569387" cy="369332"/>
          </a:xfrm>
          <a:prstGeom prst="rect">
            <a:avLst/>
          </a:prstGeom>
          <a:noFill/>
        </p:spPr>
        <p:txBody>
          <a:bodyPr wrap="none" rtlCol="0">
            <a:spAutoFit/>
          </a:bodyPr>
          <a:lstStyle/>
          <a:p>
            <a:r>
              <a:rPr lang="en-US" b="1" dirty="0">
                <a:solidFill>
                  <a:schemeClr val="bg1"/>
                </a:solidFill>
              </a:rPr>
              <a:t>100</a:t>
            </a:r>
            <a:endParaRPr lang="en-AU" b="1" dirty="0">
              <a:solidFill>
                <a:schemeClr val="bg1"/>
              </a:solidFill>
            </a:endParaRPr>
          </a:p>
        </p:txBody>
      </p:sp>
      <p:grpSp>
        <p:nvGrpSpPr>
          <p:cNvPr id="11" name="Group 10">
            <a:extLst>
              <a:ext uri="{FF2B5EF4-FFF2-40B4-BE49-F238E27FC236}">
                <a16:creationId xmlns:a16="http://schemas.microsoft.com/office/drawing/2014/main" id="{6436A931-54D4-025C-7484-63DA7FB99965}"/>
              </a:ext>
            </a:extLst>
          </p:cNvPr>
          <p:cNvGrpSpPr/>
          <p:nvPr/>
        </p:nvGrpSpPr>
        <p:grpSpPr>
          <a:xfrm>
            <a:off x="322696" y="1269313"/>
            <a:ext cx="10254318" cy="4970042"/>
            <a:chOff x="159204" y="1036602"/>
            <a:chExt cx="11430490" cy="5540106"/>
          </a:xfrm>
        </p:grpSpPr>
        <p:pic>
          <p:nvPicPr>
            <p:cNvPr id="6" name="Picture 5">
              <a:extLst>
                <a:ext uri="{FF2B5EF4-FFF2-40B4-BE49-F238E27FC236}">
                  <a16:creationId xmlns:a16="http://schemas.microsoft.com/office/drawing/2014/main" id="{196B5953-B9B2-46CB-BA2F-81326B9A7156}"/>
                </a:ext>
              </a:extLst>
            </p:cNvPr>
            <p:cNvPicPr>
              <a:picLocks noChangeAspect="1"/>
            </p:cNvPicPr>
            <p:nvPr/>
          </p:nvPicPr>
          <p:blipFill>
            <a:blip r:embed="rId3"/>
            <a:stretch>
              <a:fillRect/>
            </a:stretch>
          </p:blipFill>
          <p:spPr>
            <a:xfrm>
              <a:off x="7742048" y="1036602"/>
              <a:ext cx="3536218" cy="2210136"/>
            </a:xfrm>
            <a:prstGeom prst="rect">
              <a:avLst/>
            </a:prstGeom>
          </p:spPr>
        </p:pic>
        <p:pic>
          <p:nvPicPr>
            <p:cNvPr id="7" name="Picture 6">
              <a:extLst>
                <a:ext uri="{FF2B5EF4-FFF2-40B4-BE49-F238E27FC236}">
                  <a16:creationId xmlns:a16="http://schemas.microsoft.com/office/drawing/2014/main" id="{02EDE721-D395-4B12-B918-45D39B9525A7}"/>
                </a:ext>
              </a:extLst>
            </p:cNvPr>
            <p:cNvPicPr>
              <a:picLocks noChangeAspect="1"/>
            </p:cNvPicPr>
            <p:nvPr/>
          </p:nvPicPr>
          <p:blipFill>
            <a:blip r:embed="rId4"/>
            <a:stretch>
              <a:fillRect/>
            </a:stretch>
          </p:blipFill>
          <p:spPr>
            <a:xfrm>
              <a:off x="7990375" y="3285242"/>
              <a:ext cx="3599319" cy="2881715"/>
            </a:xfrm>
            <a:prstGeom prst="rect">
              <a:avLst/>
            </a:prstGeom>
          </p:spPr>
        </p:pic>
        <p:pic>
          <p:nvPicPr>
            <p:cNvPr id="5" name="Picture 4">
              <a:extLst>
                <a:ext uri="{FF2B5EF4-FFF2-40B4-BE49-F238E27FC236}">
                  <a16:creationId xmlns:a16="http://schemas.microsoft.com/office/drawing/2014/main" id="{6E78F8C5-362D-469F-AB68-EF747D07817F}"/>
                </a:ext>
              </a:extLst>
            </p:cNvPr>
            <p:cNvPicPr>
              <a:picLocks noChangeAspect="1"/>
            </p:cNvPicPr>
            <p:nvPr/>
          </p:nvPicPr>
          <p:blipFill>
            <a:blip r:embed="rId5"/>
            <a:stretch>
              <a:fillRect/>
            </a:stretch>
          </p:blipFill>
          <p:spPr>
            <a:xfrm>
              <a:off x="9893300" y="2147205"/>
              <a:ext cx="1384966" cy="1038724"/>
            </a:xfrm>
            <a:prstGeom prst="rect">
              <a:avLst/>
            </a:prstGeom>
          </p:spPr>
        </p:pic>
        <p:pic>
          <p:nvPicPr>
            <p:cNvPr id="10" name="Picture 9">
              <a:extLst>
                <a:ext uri="{FF2B5EF4-FFF2-40B4-BE49-F238E27FC236}">
                  <a16:creationId xmlns:a16="http://schemas.microsoft.com/office/drawing/2014/main" id="{55E63D96-A485-48D2-904C-9AEB9656AD66}"/>
                </a:ext>
              </a:extLst>
            </p:cNvPr>
            <p:cNvPicPr>
              <a:picLocks noChangeAspect="1"/>
            </p:cNvPicPr>
            <p:nvPr/>
          </p:nvPicPr>
          <p:blipFill>
            <a:blip r:embed="rId6"/>
            <a:stretch>
              <a:fillRect/>
            </a:stretch>
          </p:blipFill>
          <p:spPr>
            <a:xfrm>
              <a:off x="159204" y="1568687"/>
              <a:ext cx="7576580" cy="5008021"/>
            </a:xfrm>
            <a:prstGeom prst="rect">
              <a:avLst/>
            </a:prstGeom>
          </p:spPr>
        </p:pic>
        <p:pic>
          <p:nvPicPr>
            <p:cNvPr id="12" name="Graphic 11" descr="Group of men with solid fill">
              <a:extLst>
                <a:ext uri="{FF2B5EF4-FFF2-40B4-BE49-F238E27FC236}">
                  <a16:creationId xmlns:a16="http://schemas.microsoft.com/office/drawing/2014/main" id="{798A7C0B-088B-425E-BB64-19D3C9611D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3382" y="3811699"/>
              <a:ext cx="914400" cy="914400"/>
            </a:xfrm>
            <a:prstGeom prst="rect">
              <a:avLst/>
            </a:prstGeom>
          </p:spPr>
        </p:pic>
        <p:pic>
          <p:nvPicPr>
            <p:cNvPr id="15" name="Graphic 14" descr="Group of men with solid fill">
              <a:extLst>
                <a:ext uri="{FF2B5EF4-FFF2-40B4-BE49-F238E27FC236}">
                  <a16:creationId xmlns:a16="http://schemas.microsoft.com/office/drawing/2014/main" id="{0CA3D643-5A3A-466F-9995-EDE01B35AE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4559" y="2231646"/>
              <a:ext cx="914400" cy="914400"/>
            </a:xfrm>
            <a:prstGeom prst="rect">
              <a:avLst/>
            </a:prstGeom>
          </p:spPr>
        </p:pic>
        <p:pic>
          <p:nvPicPr>
            <p:cNvPr id="16" name="Graphic 15" descr="Group of men with solid fill">
              <a:extLst>
                <a:ext uri="{FF2B5EF4-FFF2-40B4-BE49-F238E27FC236}">
                  <a16:creationId xmlns:a16="http://schemas.microsoft.com/office/drawing/2014/main" id="{A89140F1-6634-4243-9345-5E8FB7BFA6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0006" y="5264570"/>
              <a:ext cx="914400" cy="914400"/>
            </a:xfrm>
            <a:prstGeom prst="rect">
              <a:avLst/>
            </a:prstGeom>
          </p:spPr>
        </p:pic>
        <p:sp>
          <p:nvSpPr>
            <p:cNvPr id="19" name="TextBox 18">
              <a:extLst>
                <a:ext uri="{FF2B5EF4-FFF2-40B4-BE49-F238E27FC236}">
                  <a16:creationId xmlns:a16="http://schemas.microsoft.com/office/drawing/2014/main" id="{5E602106-B45A-4D9C-B880-CA31662E69C6}"/>
                </a:ext>
              </a:extLst>
            </p:cNvPr>
            <p:cNvSpPr txBox="1"/>
            <p:nvPr/>
          </p:nvSpPr>
          <p:spPr>
            <a:xfrm>
              <a:off x="8173870" y="2504180"/>
              <a:ext cx="335777" cy="369332"/>
            </a:xfrm>
            <a:prstGeom prst="rect">
              <a:avLst/>
            </a:prstGeom>
            <a:noFill/>
          </p:spPr>
          <p:txBody>
            <a:bodyPr wrap="square" rtlCol="0">
              <a:spAutoFit/>
            </a:bodyPr>
            <a:lstStyle/>
            <a:p>
              <a:r>
                <a:rPr lang="en-US" b="1" dirty="0"/>
                <a:t>7</a:t>
              </a:r>
              <a:endParaRPr lang="en-AU" b="1" dirty="0"/>
            </a:p>
          </p:txBody>
        </p:sp>
        <p:sp>
          <p:nvSpPr>
            <p:cNvPr id="20" name="TextBox 19">
              <a:extLst>
                <a:ext uri="{FF2B5EF4-FFF2-40B4-BE49-F238E27FC236}">
                  <a16:creationId xmlns:a16="http://schemas.microsoft.com/office/drawing/2014/main" id="{538559AF-E1D5-4710-BACB-ECBA46E74056}"/>
                </a:ext>
              </a:extLst>
            </p:cNvPr>
            <p:cNvSpPr txBox="1"/>
            <p:nvPr/>
          </p:nvSpPr>
          <p:spPr>
            <a:xfrm>
              <a:off x="8382474" y="5537104"/>
              <a:ext cx="335777" cy="369332"/>
            </a:xfrm>
            <a:prstGeom prst="rect">
              <a:avLst/>
            </a:prstGeom>
            <a:noFill/>
          </p:spPr>
          <p:txBody>
            <a:bodyPr wrap="square" rtlCol="0">
              <a:spAutoFit/>
            </a:bodyPr>
            <a:lstStyle/>
            <a:p>
              <a:r>
                <a:rPr lang="en-US" b="1" dirty="0"/>
                <a:t>6</a:t>
              </a:r>
              <a:endParaRPr lang="en-AU" b="1" dirty="0"/>
            </a:p>
          </p:txBody>
        </p:sp>
        <p:pic>
          <p:nvPicPr>
            <p:cNvPr id="1026" name="Picture 1">
              <a:extLst>
                <a:ext uri="{FF2B5EF4-FFF2-40B4-BE49-F238E27FC236}">
                  <a16:creationId xmlns:a16="http://schemas.microsoft.com/office/drawing/2014/main" id="{6FB09418-752C-D3C5-FD69-192B91924F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9323" y="5311954"/>
              <a:ext cx="2050371" cy="86101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Text, logo&#10;&#10;Description automatically generated">
            <a:extLst>
              <a:ext uri="{FF2B5EF4-FFF2-40B4-BE49-F238E27FC236}">
                <a16:creationId xmlns:a16="http://schemas.microsoft.com/office/drawing/2014/main" id="{8E835047-F0A2-53F2-F8AB-143EE241CE57}"/>
              </a:ext>
            </a:extLst>
          </p:cNvPr>
          <p:cNvPicPr>
            <a:picLocks noChangeAspect="1"/>
          </p:cNvPicPr>
          <p:nvPr/>
        </p:nvPicPr>
        <p:blipFill rotWithShape="1">
          <a:blip r:embed="rId12"/>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3875514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AA36-E728-F3D7-8773-44CF481C23C9}"/>
              </a:ext>
            </a:extLst>
          </p:cNvPr>
          <p:cNvSpPr>
            <a:spLocks noGrp="1"/>
          </p:cNvSpPr>
          <p:nvPr>
            <p:ph type="title"/>
          </p:nvPr>
        </p:nvSpPr>
        <p:spPr>
          <a:xfrm>
            <a:off x="2526011" y="3045533"/>
            <a:ext cx="9554887" cy="1897014"/>
          </a:xfrm>
        </p:spPr>
        <p:txBody>
          <a:bodyPr/>
          <a:lstStyle/>
          <a:p>
            <a:r>
              <a:rPr lang="en-US" sz="4000" dirty="0"/>
              <a:t>Questions?</a:t>
            </a:r>
            <a:endParaRPr lang="en-AU" sz="4000" dirty="0"/>
          </a:p>
        </p:txBody>
      </p:sp>
      <p:pic>
        <p:nvPicPr>
          <p:cNvPr id="4" name="Graphic 3" descr="Questions outline">
            <a:extLst>
              <a:ext uri="{FF2B5EF4-FFF2-40B4-BE49-F238E27FC236}">
                <a16:creationId xmlns:a16="http://schemas.microsoft.com/office/drawing/2014/main" id="{0B6BADCE-D35F-118C-4494-75C794AFF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4043" y="2146042"/>
            <a:ext cx="2689952" cy="2689952"/>
          </a:xfrm>
          <a:prstGeom prst="rect">
            <a:avLst/>
          </a:prstGeom>
        </p:spPr>
      </p:pic>
      <p:pic>
        <p:nvPicPr>
          <p:cNvPr id="5" name="Picture 4" descr="Text, logo&#10;&#10;Description automatically generated">
            <a:extLst>
              <a:ext uri="{FF2B5EF4-FFF2-40B4-BE49-F238E27FC236}">
                <a16:creationId xmlns:a16="http://schemas.microsoft.com/office/drawing/2014/main" id="{E88A3402-FDDA-CDE3-3947-3CAB1A9130F2}"/>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328665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4CF1D-0AE3-4B05-A5A7-1418EC8B3D08}"/>
              </a:ext>
            </a:extLst>
          </p:cNvPr>
          <p:cNvSpPr>
            <a:spLocks noGrp="1"/>
          </p:cNvSpPr>
          <p:nvPr>
            <p:ph type="title"/>
          </p:nvPr>
        </p:nvSpPr>
        <p:spPr>
          <a:xfrm>
            <a:off x="825561" y="2484870"/>
            <a:ext cx="6533705" cy="1313700"/>
          </a:xfrm>
        </p:spPr>
        <p:txBody>
          <a:bodyPr/>
          <a:lstStyle/>
          <a:p>
            <a:pPr algn="ctr">
              <a:lnSpc>
                <a:spcPct val="130000"/>
              </a:lnSpc>
            </a:pPr>
            <a:r>
              <a:rPr lang="en-US" sz="4000" dirty="0"/>
              <a:t>People and Wellbeing  Shannon Foley</a:t>
            </a:r>
            <a:endParaRPr lang="en-AU" sz="4000" dirty="0"/>
          </a:p>
        </p:txBody>
      </p:sp>
      <p:pic>
        <p:nvPicPr>
          <p:cNvPr id="4" name="Picture 3">
            <a:extLst>
              <a:ext uri="{FF2B5EF4-FFF2-40B4-BE49-F238E27FC236}">
                <a16:creationId xmlns:a16="http://schemas.microsoft.com/office/drawing/2014/main" id="{5923B696-C2B8-4C6B-A162-22EC9E259199}"/>
              </a:ext>
            </a:extLst>
          </p:cNvPr>
          <p:cNvPicPr>
            <a:picLocks noChangeAspect="1"/>
          </p:cNvPicPr>
          <p:nvPr/>
        </p:nvPicPr>
        <p:blipFill>
          <a:blip r:embed="rId3"/>
          <a:stretch>
            <a:fillRect/>
          </a:stretch>
        </p:blipFill>
        <p:spPr>
          <a:xfrm>
            <a:off x="7699553" y="1779294"/>
            <a:ext cx="2991551" cy="2991551"/>
          </a:xfrm>
          <a:prstGeom prst="rect">
            <a:avLst/>
          </a:prstGeom>
        </p:spPr>
      </p:pic>
      <p:pic>
        <p:nvPicPr>
          <p:cNvPr id="3" name="Picture 2" descr="Text, logo&#10;&#10;Description automatically generated">
            <a:extLst>
              <a:ext uri="{FF2B5EF4-FFF2-40B4-BE49-F238E27FC236}">
                <a16:creationId xmlns:a16="http://schemas.microsoft.com/office/drawing/2014/main" id="{24183BBD-9479-8E95-D497-5243CC7F747D}"/>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3088806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256877-BE93-B29D-7AD4-78B81B5FA267}"/>
              </a:ext>
            </a:extLst>
          </p:cNvPr>
          <p:cNvSpPr>
            <a:spLocks noGrp="1"/>
          </p:cNvSpPr>
          <p:nvPr>
            <p:ph type="title"/>
          </p:nvPr>
        </p:nvSpPr>
        <p:spPr>
          <a:xfrm>
            <a:off x="322696" y="475496"/>
            <a:ext cx="9893150" cy="776924"/>
          </a:xfrm>
        </p:spPr>
        <p:txBody>
          <a:bodyPr>
            <a:normAutofit/>
          </a:bodyPr>
          <a:lstStyle/>
          <a:p>
            <a:r>
              <a:rPr lang="en-US" sz="3600" dirty="0"/>
              <a:t>Since we last met… </a:t>
            </a:r>
            <a:endParaRPr lang="en-AU" sz="3600" dirty="0"/>
          </a:p>
        </p:txBody>
      </p:sp>
      <p:pic>
        <p:nvPicPr>
          <p:cNvPr id="2" name="Picture 1" descr="Text, logo&#10;&#10;Description automatically generated">
            <a:extLst>
              <a:ext uri="{FF2B5EF4-FFF2-40B4-BE49-F238E27FC236}">
                <a16:creationId xmlns:a16="http://schemas.microsoft.com/office/drawing/2014/main" id="{B4B49C58-43A4-582D-4702-F0CD480B5758}"/>
              </a:ext>
            </a:extLst>
          </p:cNvPr>
          <p:cNvPicPr>
            <a:picLocks noChangeAspect="1"/>
          </p:cNvPicPr>
          <p:nvPr/>
        </p:nvPicPr>
        <p:blipFill rotWithShape="1">
          <a:blip r:embed="rId3"/>
          <a:srcRect l="9117" t="18624" r="12479" b="18459"/>
          <a:stretch/>
        </p:blipFill>
        <p:spPr>
          <a:xfrm>
            <a:off x="10420645" y="282703"/>
            <a:ext cx="1448659" cy="1162509"/>
          </a:xfrm>
          <a:prstGeom prst="rect">
            <a:avLst/>
          </a:prstGeom>
        </p:spPr>
      </p:pic>
      <p:pic>
        <p:nvPicPr>
          <p:cNvPr id="9" name="Picture 8" descr="A diagram of a company's agreement&#10;&#10;Description automatically generated with medium confidence">
            <a:extLst>
              <a:ext uri="{FF2B5EF4-FFF2-40B4-BE49-F238E27FC236}">
                <a16:creationId xmlns:a16="http://schemas.microsoft.com/office/drawing/2014/main" id="{AC65A5B7-6662-BA28-8C3E-FC2CB4D6EE7A}"/>
              </a:ext>
            </a:extLst>
          </p:cNvPr>
          <p:cNvPicPr>
            <a:picLocks noChangeAspect="1"/>
          </p:cNvPicPr>
          <p:nvPr/>
        </p:nvPicPr>
        <p:blipFill>
          <a:blip r:embed="rId4"/>
          <a:stretch>
            <a:fillRect/>
          </a:stretch>
        </p:blipFill>
        <p:spPr>
          <a:xfrm>
            <a:off x="432637" y="1500932"/>
            <a:ext cx="11038490" cy="4605533"/>
          </a:xfrm>
          <a:prstGeom prst="rect">
            <a:avLst/>
          </a:prstGeom>
        </p:spPr>
      </p:pic>
    </p:spTree>
    <p:extLst>
      <p:ext uri="{BB962C8B-B14F-4D97-AF65-F5344CB8AC3E}">
        <p14:creationId xmlns:p14="http://schemas.microsoft.com/office/powerpoint/2010/main" val="1705849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D1F42ACA-C41E-4BC2-6518-15C1C1258EAC}"/>
              </a:ext>
            </a:extLst>
          </p:cNvPr>
          <p:cNvPicPr>
            <a:picLocks noChangeAspect="1"/>
          </p:cNvPicPr>
          <p:nvPr/>
        </p:nvPicPr>
        <p:blipFill rotWithShape="1">
          <a:blip r:embed="rId3"/>
          <a:srcRect l="9117" t="18624" r="12479" b="18459"/>
          <a:stretch/>
        </p:blipFill>
        <p:spPr>
          <a:xfrm>
            <a:off x="10579709" y="73300"/>
            <a:ext cx="1448659" cy="1162509"/>
          </a:xfrm>
          <a:prstGeom prst="rect">
            <a:avLst/>
          </a:prstGeom>
        </p:spPr>
      </p:pic>
      <p:sp>
        <p:nvSpPr>
          <p:cNvPr id="8" name="Title 1">
            <a:extLst>
              <a:ext uri="{FF2B5EF4-FFF2-40B4-BE49-F238E27FC236}">
                <a16:creationId xmlns:a16="http://schemas.microsoft.com/office/drawing/2014/main" id="{F25DB470-409D-E3FB-769B-2D495B791D3F}"/>
              </a:ext>
            </a:extLst>
          </p:cNvPr>
          <p:cNvSpPr txBox="1">
            <a:spLocks/>
          </p:cNvSpPr>
          <p:nvPr/>
        </p:nvSpPr>
        <p:spPr>
          <a:xfrm>
            <a:off x="204799" y="331711"/>
            <a:ext cx="9893150" cy="77692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a:lstStyle>
          <a:p>
            <a:r>
              <a:rPr lang="en-US" sz="3600" dirty="0"/>
              <a:t>Key projects</a:t>
            </a:r>
            <a:endParaRPr lang="en-AU" sz="3600" dirty="0"/>
          </a:p>
        </p:txBody>
      </p:sp>
      <p:pic>
        <p:nvPicPr>
          <p:cNvPr id="5" name="Picture 4" descr="A diagram of a process&#10;&#10;Description automatically generated with medium confidence">
            <a:extLst>
              <a:ext uri="{FF2B5EF4-FFF2-40B4-BE49-F238E27FC236}">
                <a16:creationId xmlns:a16="http://schemas.microsoft.com/office/drawing/2014/main" id="{3EB40856-F157-F0EF-77EB-D14F9C78B60C}"/>
              </a:ext>
            </a:extLst>
          </p:cNvPr>
          <p:cNvPicPr>
            <a:picLocks noChangeAspect="1"/>
          </p:cNvPicPr>
          <p:nvPr/>
        </p:nvPicPr>
        <p:blipFill>
          <a:blip r:embed="rId4"/>
          <a:stretch>
            <a:fillRect/>
          </a:stretch>
        </p:blipFill>
        <p:spPr>
          <a:xfrm>
            <a:off x="423746" y="1235809"/>
            <a:ext cx="11229278" cy="5410318"/>
          </a:xfrm>
          <a:prstGeom prst="rect">
            <a:avLst/>
          </a:prstGeom>
        </p:spPr>
      </p:pic>
    </p:spTree>
    <p:extLst>
      <p:ext uri="{BB962C8B-B14F-4D97-AF65-F5344CB8AC3E}">
        <p14:creationId xmlns:p14="http://schemas.microsoft.com/office/powerpoint/2010/main" val="2818080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AA36-E728-F3D7-8773-44CF481C23C9}"/>
              </a:ext>
            </a:extLst>
          </p:cNvPr>
          <p:cNvSpPr>
            <a:spLocks noGrp="1"/>
          </p:cNvSpPr>
          <p:nvPr>
            <p:ph type="title"/>
          </p:nvPr>
        </p:nvSpPr>
        <p:spPr>
          <a:xfrm>
            <a:off x="820823" y="375929"/>
            <a:ext cx="9554887" cy="1897014"/>
          </a:xfrm>
        </p:spPr>
        <p:txBody>
          <a:bodyPr/>
          <a:lstStyle/>
          <a:p>
            <a:r>
              <a:rPr lang="en-US" sz="4000" dirty="0"/>
              <a:t>Questions?</a:t>
            </a:r>
            <a:br>
              <a:rPr lang="en-US" dirty="0"/>
            </a:br>
            <a:br>
              <a:rPr lang="en-US" dirty="0"/>
            </a:br>
            <a:r>
              <a:rPr lang="en-AU" sz="2400" b="1" dirty="0">
                <a:latin typeface="+mn-lt"/>
              </a:rPr>
              <a:t>People Services and Payroll</a:t>
            </a:r>
            <a:br>
              <a:rPr lang="en-AU" sz="2400" b="1" dirty="0">
                <a:latin typeface="+mn-lt"/>
              </a:rPr>
            </a:br>
            <a:r>
              <a:rPr lang="en-AU" sz="2400" dirty="0">
                <a:latin typeface="+mn-lt"/>
              </a:rPr>
              <a:t>peopleexperience@endeavour.com.au</a:t>
            </a:r>
            <a:br>
              <a:rPr lang="en-AU" sz="2400" dirty="0">
                <a:latin typeface="+mn-lt"/>
              </a:rPr>
            </a:br>
            <a:r>
              <a:rPr lang="en-AU" sz="2400" dirty="0">
                <a:latin typeface="+mn-lt"/>
              </a:rPr>
              <a:t>07 3900 5460</a:t>
            </a:r>
            <a:br>
              <a:rPr lang="en-AU" sz="2400" dirty="0">
                <a:latin typeface="+mn-lt"/>
              </a:rPr>
            </a:br>
            <a:br>
              <a:rPr lang="en-AU" sz="2400" dirty="0">
                <a:latin typeface="+mn-lt"/>
              </a:rPr>
            </a:br>
            <a:r>
              <a:rPr lang="en-AU" sz="2400" b="1" dirty="0">
                <a:latin typeface="+mn-lt"/>
              </a:rPr>
              <a:t>Learning and Capability</a:t>
            </a:r>
            <a:br>
              <a:rPr lang="en-AU" sz="2400" b="1" dirty="0">
                <a:latin typeface="+mn-lt"/>
              </a:rPr>
            </a:br>
            <a:r>
              <a:rPr lang="en-AU" sz="2400" dirty="0">
                <a:latin typeface="+mn-lt"/>
              </a:rPr>
              <a:t>learning@endeavour.com.au </a:t>
            </a:r>
            <a:br>
              <a:rPr lang="en-AU" sz="2400" dirty="0">
                <a:latin typeface="+mn-lt"/>
              </a:rPr>
            </a:br>
            <a:br>
              <a:rPr lang="en-AU" sz="2400" dirty="0">
                <a:latin typeface="+mn-lt"/>
              </a:rPr>
            </a:br>
            <a:r>
              <a:rPr lang="en-AU" sz="2400" b="1" dirty="0">
                <a:latin typeface="+mn-lt"/>
              </a:rPr>
              <a:t>Talent Acquisition</a:t>
            </a:r>
            <a:br>
              <a:rPr lang="en-AU" sz="2400" b="1" dirty="0">
                <a:latin typeface="+mn-lt"/>
              </a:rPr>
            </a:br>
            <a:r>
              <a:rPr lang="en-AU" sz="2400" dirty="0">
                <a:latin typeface="+mn-lt"/>
              </a:rPr>
              <a:t>careers@endeavour.com.au </a:t>
            </a:r>
            <a:br>
              <a:rPr lang="en-AU" sz="2400" dirty="0">
                <a:latin typeface="+mn-lt"/>
              </a:rPr>
            </a:br>
            <a:br>
              <a:rPr lang="en-AU" sz="2400" dirty="0">
                <a:latin typeface="+mn-lt"/>
              </a:rPr>
            </a:br>
            <a:r>
              <a:rPr lang="en-AU" sz="2400" b="1" dirty="0">
                <a:latin typeface="+mn-lt"/>
              </a:rPr>
              <a:t>Visit #TeamPossible support hub </a:t>
            </a:r>
            <a:br>
              <a:rPr lang="en-AU" sz="2400" b="1" dirty="0">
                <a:latin typeface="+mn-lt"/>
              </a:rPr>
            </a:br>
            <a:r>
              <a:rPr lang="en-AU" sz="2400" dirty="0">
                <a:latin typeface="+mn-lt"/>
              </a:rPr>
              <a:t>https://endeavour.service-now.com/supporthub</a:t>
            </a:r>
            <a:br>
              <a:rPr lang="en-AU" sz="2400" u="sng" dirty="0">
                <a:latin typeface="+mn-lt"/>
              </a:rPr>
            </a:br>
            <a:br>
              <a:rPr lang="en-AU" sz="2400" dirty="0">
                <a:latin typeface="+mn-lt"/>
              </a:rPr>
            </a:br>
            <a:endParaRPr lang="en-AU" sz="2400" dirty="0">
              <a:latin typeface="+mn-lt"/>
            </a:endParaRPr>
          </a:p>
        </p:txBody>
      </p:sp>
      <p:pic>
        <p:nvPicPr>
          <p:cNvPr id="4" name="Graphic 3" descr="Questions outline">
            <a:extLst>
              <a:ext uri="{FF2B5EF4-FFF2-40B4-BE49-F238E27FC236}">
                <a16:creationId xmlns:a16="http://schemas.microsoft.com/office/drawing/2014/main" id="{32F88D0D-77FC-DF57-698E-690352902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9465" y="1875826"/>
            <a:ext cx="2689952" cy="2689952"/>
          </a:xfrm>
          <a:prstGeom prst="rect">
            <a:avLst/>
          </a:prstGeom>
        </p:spPr>
      </p:pic>
      <p:pic>
        <p:nvPicPr>
          <p:cNvPr id="5" name="Picture 4" descr="Text, logo&#10;&#10;Description automatically generated">
            <a:extLst>
              <a:ext uri="{FF2B5EF4-FFF2-40B4-BE49-F238E27FC236}">
                <a16:creationId xmlns:a16="http://schemas.microsoft.com/office/drawing/2014/main" id="{0988BFDA-84A3-50CE-E457-05B87D45DB38}"/>
              </a:ext>
            </a:extLst>
          </p:cNvPr>
          <p:cNvPicPr>
            <a:picLocks noChangeAspect="1"/>
          </p:cNvPicPr>
          <p:nvPr/>
        </p:nvPicPr>
        <p:blipFill rotWithShape="1">
          <a:blip r:embed="rId5"/>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2661716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0963-0D26-CACC-4494-AAB6D711487C}"/>
              </a:ext>
            </a:extLst>
          </p:cNvPr>
          <p:cNvSpPr>
            <a:spLocks noGrp="1"/>
          </p:cNvSpPr>
          <p:nvPr>
            <p:ph type="title"/>
          </p:nvPr>
        </p:nvSpPr>
        <p:spPr>
          <a:xfrm>
            <a:off x="1281737" y="1810117"/>
            <a:ext cx="9554887" cy="811897"/>
          </a:xfrm>
        </p:spPr>
        <p:txBody>
          <a:bodyPr/>
          <a:lstStyle/>
          <a:p>
            <a:r>
              <a:rPr lang="en-US" sz="4000" dirty="0"/>
              <a:t>Ask us anything </a:t>
            </a:r>
            <a:br>
              <a:rPr lang="en-US" dirty="0"/>
            </a:br>
            <a:br>
              <a:rPr lang="en-US" dirty="0"/>
            </a:br>
            <a:br>
              <a:rPr lang="en-US" dirty="0"/>
            </a:br>
            <a:endParaRPr lang="en-AU" dirty="0"/>
          </a:p>
        </p:txBody>
      </p:sp>
      <p:sp>
        <p:nvSpPr>
          <p:cNvPr id="4" name="Text Placeholder 2">
            <a:extLst>
              <a:ext uri="{FF2B5EF4-FFF2-40B4-BE49-F238E27FC236}">
                <a16:creationId xmlns:a16="http://schemas.microsoft.com/office/drawing/2014/main" id="{5EC6415E-8040-9FDF-6A3B-FC1FCB270C38}"/>
              </a:ext>
            </a:extLst>
          </p:cNvPr>
          <p:cNvSpPr txBox="1">
            <a:spLocks/>
          </p:cNvSpPr>
          <p:nvPr/>
        </p:nvSpPr>
        <p:spPr>
          <a:xfrm>
            <a:off x="1281737" y="3429000"/>
            <a:ext cx="9893150" cy="2362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rPr>
              <a:t>The floor is yours! </a:t>
            </a:r>
          </a:p>
          <a:p>
            <a:pPr marL="0" indent="0">
              <a:buNone/>
            </a:pPr>
            <a:endParaRPr lang="en-US" sz="3600" b="1" dirty="0">
              <a:solidFill>
                <a:schemeClr val="bg1"/>
              </a:solidFill>
            </a:endParaRPr>
          </a:p>
          <a:p>
            <a:pPr marL="0" indent="0">
              <a:buNone/>
            </a:pPr>
            <a:r>
              <a:rPr lang="en-US" sz="3600" b="1" dirty="0">
                <a:solidFill>
                  <a:schemeClr val="bg1"/>
                </a:solidFill>
              </a:rPr>
              <a:t>Write in the chat or ask us directly.</a:t>
            </a:r>
          </a:p>
        </p:txBody>
      </p:sp>
      <p:pic>
        <p:nvPicPr>
          <p:cNvPr id="3" name="Graphic 2" descr="Questions outline">
            <a:extLst>
              <a:ext uri="{FF2B5EF4-FFF2-40B4-BE49-F238E27FC236}">
                <a16:creationId xmlns:a16="http://schemas.microsoft.com/office/drawing/2014/main" id="{88A29BEA-3ED1-9DCC-0A8A-9EA0A16CE5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774" y="1680531"/>
            <a:ext cx="2689952" cy="2689952"/>
          </a:xfrm>
          <a:prstGeom prst="rect">
            <a:avLst/>
          </a:prstGeom>
        </p:spPr>
      </p:pic>
      <p:pic>
        <p:nvPicPr>
          <p:cNvPr id="5" name="Picture 4" descr="Text, logo&#10;&#10;Description automatically generated">
            <a:extLst>
              <a:ext uri="{FF2B5EF4-FFF2-40B4-BE49-F238E27FC236}">
                <a16:creationId xmlns:a16="http://schemas.microsoft.com/office/drawing/2014/main" id="{5CE594ED-730B-8530-9AF9-A8366CB48D42}"/>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353189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at a table with plates&#10;&#10;Description automatically generated">
            <a:extLst>
              <a:ext uri="{FF2B5EF4-FFF2-40B4-BE49-F238E27FC236}">
                <a16:creationId xmlns:a16="http://schemas.microsoft.com/office/drawing/2014/main" id="{921B3A45-0505-EA95-8B6A-2ED41FD971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3834" y="1674122"/>
            <a:ext cx="2035275" cy="3618267"/>
          </a:xfrm>
          <a:prstGeom prst="rect">
            <a:avLst/>
          </a:prstGeom>
        </p:spPr>
      </p:pic>
      <p:pic>
        <p:nvPicPr>
          <p:cNvPr id="17" name="Picture 16" descr="A person giving a thumbs up&#10;&#10;Description automatically generated">
            <a:extLst>
              <a:ext uri="{FF2B5EF4-FFF2-40B4-BE49-F238E27FC236}">
                <a16:creationId xmlns:a16="http://schemas.microsoft.com/office/drawing/2014/main" id="{8A13EA1C-1282-2FA6-CF1A-526E7E1B75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2150" y="4051298"/>
            <a:ext cx="4158633" cy="2806701"/>
          </a:xfrm>
          <a:prstGeom prst="rect">
            <a:avLst/>
          </a:prstGeom>
        </p:spPr>
      </p:pic>
      <p:pic>
        <p:nvPicPr>
          <p:cNvPr id="4" name="Content Placeholder 3">
            <a:extLst>
              <a:ext uri="{FF2B5EF4-FFF2-40B4-BE49-F238E27FC236}">
                <a16:creationId xmlns:a16="http://schemas.microsoft.com/office/drawing/2014/main" id="{91DF508F-6B42-9583-DFB1-AC47D26EADC6}"/>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0" y="1675645"/>
            <a:ext cx="3513834" cy="2404878"/>
          </a:xfrm>
        </p:spPr>
      </p:pic>
      <p:sp>
        <p:nvSpPr>
          <p:cNvPr id="6" name="Title 5">
            <a:extLst>
              <a:ext uri="{FF2B5EF4-FFF2-40B4-BE49-F238E27FC236}">
                <a16:creationId xmlns:a16="http://schemas.microsoft.com/office/drawing/2014/main" id="{D7D7E3C9-A4AD-5BA8-D6A3-1CBA818F61BB}"/>
              </a:ext>
            </a:extLst>
          </p:cNvPr>
          <p:cNvSpPr>
            <a:spLocks noGrp="1"/>
          </p:cNvSpPr>
          <p:nvPr>
            <p:ph type="title"/>
          </p:nvPr>
        </p:nvSpPr>
        <p:spPr>
          <a:xfrm>
            <a:off x="542924" y="514504"/>
            <a:ext cx="10515600" cy="655489"/>
          </a:xfrm>
        </p:spPr>
        <p:txBody>
          <a:bodyPr>
            <a:normAutofit/>
          </a:bodyPr>
          <a:lstStyle/>
          <a:p>
            <a:r>
              <a:rPr lang="en-US" sz="4000" dirty="0"/>
              <a:t>Why we are here</a:t>
            </a:r>
            <a:endParaRPr lang="en-AU" sz="4000" dirty="0"/>
          </a:p>
        </p:txBody>
      </p:sp>
      <p:pic>
        <p:nvPicPr>
          <p:cNvPr id="9" name="Picture 8" descr="A group of people posing for a picture&#10;&#10;Description automatically generated">
            <a:extLst>
              <a:ext uri="{FF2B5EF4-FFF2-40B4-BE49-F238E27FC236}">
                <a16:creationId xmlns:a16="http://schemas.microsoft.com/office/drawing/2014/main" id="{3D84B6E4-A9ED-6376-5BA6-FCB6D3DEDA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6121" y="2937968"/>
            <a:ext cx="2940024" cy="3920031"/>
          </a:xfrm>
          <a:prstGeom prst="rect">
            <a:avLst/>
          </a:prstGeom>
        </p:spPr>
      </p:pic>
      <p:pic>
        <p:nvPicPr>
          <p:cNvPr id="11" name="Picture 10" descr="A group of women holding up papers&#10;&#10;Description automatically generated">
            <a:extLst>
              <a:ext uri="{FF2B5EF4-FFF2-40B4-BE49-F238E27FC236}">
                <a16:creationId xmlns:a16="http://schemas.microsoft.com/office/drawing/2014/main" id="{4E4AC914-AE78-7FD3-BC4D-5BF409E423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0724" y="4076521"/>
            <a:ext cx="3695937" cy="2771953"/>
          </a:xfrm>
          <a:prstGeom prst="rect">
            <a:avLst/>
          </a:prstGeom>
        </p:spPr>
      </p:pic>
      <p:pic>
        <p:nvPicPr>
          <p:cNvPr id="21" name="Picture 20" descr="A group of women standing together&#10;&#10;Description automatically generated">
            <a:extLst>
              <a:ext uri="{FF2B5EF4-FFF2-40B4-BE49-F238E27FC236}">
                <a16:creationId xmlns:a16="http://schemas.microsoft.com/office/drawing/2014/main" id="{A9D01D6C-3AC5-8080-614B-4040BD8E75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35447" y="1674122"/>
            <a:ext cx="3600596" cy="2403589"/>
          </a:xfrm>
          <a:prstGeom prst="rect">
            <a:avLst/>
          </a:prstGeom>
        </p:spPr>
      </p:pic>
      <p:pic>
        <p:nvPicPr>
          <p:cNvPr id="15" name="Picture 14" descr="A person holding a magazine&#10;&#10;Description automatically generated">
            <a:extLst>
              <a:ext uri="{FF2B5EF4-FFF2-40B4-BE49-F238E27FC236}">
                <a16:creationId xmlns:a16="http://schemas.microsoft.com/office/drawing/2014/main" id="{9DB1683A-1965-C610-FB59-57BF081767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347185" y="4427707"/>
            <a:ext cx="2777477" cy="2083108"/>
          </a:xfrm>
          <a:prstGeom prst="rect">
            <a:avLst/>
          </a:prstGeom>
        </p:spPr>
      </p:pic>
      <p:pic>
        <p:nvPicPr>
          <p:cNvPr id="19" name="Picture 18" descr="A person wearing a vr headset and another person standing next to him&#10;&#10;Description automatically generated">
            <a:extLst>
              <a:ext uri="{FF2B5EF4-FFF2-40B4-BE49-F238E27FC236}">
                <a16:creationId xmlns:a16="http://schemas.microsoft.com/office/drawing/2014/main" id="{1817C0DF-14EB-5E73-06F0-0D15DBAF5F0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131133" y="1674123"/>
            <a:ext cx="3125012" cy="2397969"/>
          </a:xfrm>
          <a:prstGeom prst="rect">
            <a:avLst/>
          </a:prstGeom>
        </p:spPr>
      </p:pic>
      <p:pic>
        <p:nvPicPr>
          <p:cNvPr id="5" name="Picture 4" descr="Text, logo&#10;&#10;Description automatically generated">
            <a:extLst>
              <a:ext uri="{FF2B5EF4-FFF2-40B4-BE49-F238E27FC236}">
                <a16:creationId xmlns:a16="http://schemas.microsoft.com/office/drawing/2014/main" id="{5889CFB6-773F-7ED8-D092-810E810E03FD}"/>
              </a:ext>
            </a:extLst>
          </p:cNvPr>
          <p:cNvPicPr>
            <a:picLocks noChangeAspect="1"/>
          </p:cNvPicPr>
          <p:nvPr/>
        </p:nvPicPr>
        <p:blipFill rotWithShape="1">
          <a:blip r:embed="rId11"/>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2124226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character leaning on a sign&#10;&#10;Description automatically generated">
            <a:extLst>
              <a:ext uri="{FF2B5EF4-FFF2-40B4-BE49-F238E27FC236}">
                <a16:creationId xmlns:a16="http://schemas.microsoft.com/office/drawing/2014/main" id="{BB501F81-62BE-73A4-E38C-A1A4685A1AEF}"/>
              </a:ext>
            </a:extLst>
          </p:cNvPr>
          <p:cNvPicPr>
            <a:picLocks noChangeAspect="1"/>
          </p:cNvPicPr>
          <p:nvPr/>
        </p:nvPicPr>
        <p:blipFill>
          <a:blip r:embed="rId3"/>
          <a:stretch>
            <a:fillRect/>
          </a:stretch>
        </p:blipFill>
        <p:spPr>
          <a:xfrm>
            <a:off x="6305801" y="696845"/>
            <a:ext cx="3242146" cy="5058159"/>
          </a:xfrm>
          <a:prstGeom prst="rect">
            <a:avLst/>
          </a:prstGeom>
        </p:spPr>
      </p:pic>
      <p:sp>
        <p:nvSpPr>
          <p:cNvPr id="2" name="Title 1">
            <a:extLst>
              <a:ext uri="{FF2B5EF4-FFF2-40B4-BE49-F238E27FC236}">
                <a16:creationId xmlns:a16="http://schemas.microsoft.com/office/drawing/2014/main" id="{62405978-861D-72E3-CC1B-73E17DCF4B5A}"/>
              </a:ext>
            </a:extLst>
          </p:cNvPr>
          <p:cNvSpPr>
            <a:spLocks noGrp="1"/>
          </p:cNvSpPr>
          <p:nvPr>
            <p:ph type="title"/>
          </p:nvPr>
        </p:nvSpPr>
        <p:spPr>
          <a:xfrm>
            <a:off x="483543" y="418691"/>
            <a:ext cx="9893150" cy="752995"/>
          </a:xfrm>
        </p:spPr>
        <p:txBody>
          <a:bodyPr>
            <a:normAutofit/>
          </a:bodyPr>
          <a:lstStyle/>
          <a:p>
            <a:r>
              <a:rPr lang="en-US" sz="4000" dirty="0"/>
              <a:t>Next steps</a:t>
            </a:r>
            <a:endParaRPr lang="en-AU" sz="4000" dirty="0"/>
          </a:p>
        </p:txBody>
      </p:sp>
      <p:sp>
        <p:nvSpPr>
          <p:cNvPr id="3" name="Text Placeholder 2">
            <a:extLst>
              <a:ext uri="{FF2B5EF4-FFF2-40B4-BE49-F238E27FC236}">
                <a16:creationId xmlns:a16="http://schemas.microsoft.com/office/drawing/2014/main" id="{DD727184-33B6-553C-0DEB-3C91AE238859}"/>
              </a:ext>
            </a:extLst>
          </p:cNvPr>
          <p:cNvSpPr>
            <a:spLocks noGrp="1"/>
          </p:cNvSpPr>
          <p:nvPr>
            <p:ph type="body" sz="half" idx="2"/>
          </p:nvPr>
        </p:nvSpPr>
        <p:spPr>
          <a:xfrm>
            <a:off x="501639" y="1446485"/>
            <a:ext cx="6284172" cy="4665557"/>
          </a:xfrm>
        </p:spPr>
        <p:txBody>
          <a:bodyPr>
            <a:normAutofit fontScale="92500" lnSpcReduction="20000"/>
          </a:bodyPr>
          <a:lstStyle/>
          <a:p>
            <a:pPr marL="457200" indent="-457200">
              <a:lnSpc>
                <a:spcPct val="110000"/>
              </a:lnSpc>
              <a:buFont typeface="Arial" panose="020B0604020202020204" pitchFamily="34" charset="0"/>
              <a:buChar char="•"/>
            </a:pPr>
            <a:r>
              <a:rPr lang="en-US" sz="2600" b="1" dirty="0"/>
              <a:t>Complete satisfaction survey</a:t>
            </a:r>
            <a:br>
              <a:rPr lang="en-US" sz="2600" dirty="0"/>
            </a:br>
            <a:endParaRPr lang="en-US" sz="2600" dirty="0"/>
          </a:p>
          <a:p>
            <a:pPr marL="457200" indent="-457200">
              <a:lnSpc>
                <a:spcPct val="110000"/>
              </a:lnSpc>
              <a:buFont typeface="Arial" panose="020B0604020202020204" pitchFamily="34" charset="0"/>
              <a:buChar char="•"/>
            </a:pPr>
            <a:r>
              <a:rPr lang="en-AU" sz="2600" dirty="0"/>
              <a:t>Read the questions and answers summary when received </a:t>
            </a:r>
          </a:p>
          <a:p>
            <a:pPr marL="457200" indent="-457200">
              <a:lnSpc>
                <a:spcPct val="110000"/>
              </a:lnSpc>
              <a:buFont typeface="Arial" panose="020B0604020202020204" pitchFamily="34" charset="0"/>
              <a:buChar char="•"/>
            </a:pPr>
            <a:endParaRPr lang="en-AU" sz="2600" dirty="0"/>
          </a:p>
          <a:p>
            <a:pPr marL="457200" indent="-457200">
              <a:lnSpc>
                <a:spcPct val="110000"/>
              </a:lnSpc>
              <a:buFont typeface="Arial" panose="020B0604020202020204" pitchFamily="34" charset="0"/>
              <a:buChar char="•"/>
            </a:pPr>
            <a:r>
              <a:rPr lang="en-AU" sz="2600" b="1" dirty="0"/>
              <a:t>Next Team Connect </a:t>
            </a:r>
            <a:br>
              <a:rPr lang="en-AU" sz="2600" dirty="0"/>
            </a:br>
            <a:r>
              <a:rPr lang="en-AU" sz="2600" dirty="0"/>
              <a:t>February / March 2024</a:t>
            </a:r>
          </a:p>
          <a:p>
            <a:pPr marL="457200" indent="-457200">
              <a:lnSpc>
                <a:spcPct val="110000"/>
              </a:lnSpc>
              <a:buFont typeface="Arial" panose="020B0604020202020204" pitchFamily="34" charset="0"/>
              <a:buChar char="•"/>
            </a:pPr>
            <a:endParaRPr lang="en-AU" sz="2600" dirty="0"/>
          </a:p>
          <a:p>
            <a:pPr marL="457200" indent="-457200">
              <a:lnSpc>
                <a:spcPct val="110000"/>
              </a:lnSpc>
              <a:buFont typeface="Arial" panose="020B0604020202020204" pitchFamily="34" charset="0"/>
              <a:buChar char="•"/>
            </a:pPr>
            <a:r>
              <a:rPr lang="en-AU" sz="2600" b="1" dirty="0"/>
              <a:t>Have a question you didn’t get to ask?  </a:t>
            </a:r>
          </a:p>
          <a:p>
            <a:pPr lvl="1">
              <a:lnSpc>
                <a:spcPct val="110000"/>
              </a:lnSpc>
            </a:pPr>
            <a:r>
              <a:rPr lang="en-AU" sz="2200" dirty="0"/>
              <a:t>Email corpcom@endeavour.com.au </a:t>
            </a:r>
            <a:br>
              <a:rPr lang="en-AU" sz="2200" dirty="0"/>
            </a:br>
            <a:r>
              <a:rPr lang="en-AU" sz="2200" dirty="0"/>
              <a:t>and we will get your answer.</a:t>
            </a:r>
          </a:p>
          <a:p>
            <a:pPr>
              <a:lnSpc>
                <a:spcPct val="110000"/>
              </a:lnSpc>
            </a:pPr>
            <a:endParaRPr lang="en-AU" dirty="0"/>
          </a:p>
        </p:txBody>
      </p:sp>
      <p:pic>
        <p:nvPicPr>
          <p:cNvPr id="4" name="Picture 3" descr="Text, logo&#10;&#10;Description automatically generated">
            <a:extLst>
              <a:ext uri="{FF2B5EF4-FFF2-40B4-BE49-F238E27FC236}">
                <a16:creationId xmlns:a16="http://schemas.microsoft.com/office/drawing/2014/main" id="{A5993CF1-A782-CB56-1B5B-4E1763A71A1E}"/>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pic>
        <p:nvPicPr>
          <p:cNvPr id="6" name="Picture 5" descr="A qr code with a white background&#10;&#10;Description automatically generated">
            <a:extLst>
              <a:ext uri="{FF2B5EF4-FFF2-40B4-BE49-F238E27FC236}">
                <a16:creationId xmlns:a16="http://schemas.microsoft.com/office/drawing/2014/main" id="{FD0D6DBD-5E8D-BAD7-5ED5-BC26E517F1CF}"/>
              </a:ext>
            </a:extLst>
          </p:cNvPr>
          <p:cNvPicPr>
            <a:picLocks noChangeAspect="1"/>
          </p:cNvPicPr>
          <p:nvPr/>
        </p:nvPicPr>
        <p:blipFill>
          <a:blip r:embed="rId5"/>
          <a:stretch>
            <a:fillRect/>
          </a:stretch>
        </p:blipFill>
        <p:spPr>
          <a:xfrm>
            <a:off x="8531207" y="2761345"/>
            <a:ext cx="3126087" cy="3126087"/>
          </a:xfrm>
          <a:prstGeom prst="rect">
            <a:avLst/>
          </a:prstGeom>
        </p:spPr>
      </p:pic>
    </p:spTree>
    <p:extLst>
      <p:ext uri="{BB962C8B-B14F-4D97-AF65-F5344CB8AC3E}">
        <p14:creationId xmlns:p14="http://schemas.microsoft.com/office/powerpoint/2010/main" val="1923057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67F5-8A9E-5FE4-BACC-4BE818440597}"/>
              </a:ext>
            </a:extLst>
          </p:cNvPr>
          <p:cNvSpPr>
            <a:spLocks noGrp="1"/>
          </p:cNvSpPr>
          <p:nvPr>
            <p:ph type="title"/>
          </p:nvPr>
        </p:nvSpPr>
        <p:spPr>
          <a:xfrm>
            <a:off x="479369" y="338387"/>
            <a:ext cx="9893150" cy="881147"/>
          </a:xfrm>
        </p:spPr>
        <p:txBody>
          <a:bodyPr>
            <a:normAutofit/>
          </a:bodyPr>
          <a:lstStyle/>
          <a:p>
            <a:r>
              <a:rPr lang="en-US" sz="4000" dirty="0"/>
              <a:t>Just watch me!</a:t>
            </a:r>
            <a:endParaRPr lang="en-AU" sz="4000" dirty="0"/>
          </a:p>
        </p:txBody>
      </p:sp>
      <p:pic>
        <p:nvPicPr>
          <p:cNvPr id="4" name="Online Media 5" title="Just Watch Me!">
            <a:hlinkClick r:id="" action="ppaction://media"/>
            <a:extLst>
              <a:ext uri="{FF2B5EF4-FFF2-40B4-BE49-F238E27FC236}">
                <a16:creationId xmlns:a16="http://schemas.microsoft.com/office/drawing/2014/main" id="{25E28203-AADE-12E0-D6B6-D7AD73A46F1F}"/>
              </a:ext>
            </a:extLst>
          </p:cNvPr>
          <p:cNvPicPr>
            <a:picLocks noRot="1" noChangeAspect="1"/>
          </p:cNvPicPr>
          <p:nvPr>
            <a:videoFile r:link="rId1"/>
          </p:nvPr>
        </p:nvPicPr>
        <p:blipFill>
          <a:blip r:embed="rId3"/>
          <a:stretch>
            <a:fillRect/>
          </a:stretch>
        </p:blipFill>
        <p:spPr>
          <a:xfrm>
            <a:off x="1231232" y="1083514"/>
            <a:ext cx="9365876" cy="5291720"/>
          </a:xfrm>
          <a:prstGeom prst="rect">
            <a:avLst/>
          </a:prstGeom>
        </p:spPr>
      </p:pic>
      <p:pic>
        <p:nvPicPr>
          <p:cNvPr id="3" name="Picture 2" descr="Text, logo&#10;&#10;Description automatically generated">
            <a:extLst>
              <a:ext uri="{FF2B5EF4-FFF2-40B4-BE49-F238E27FC236}">
                <a16:creationId xmlns:a16="http://schemas.microsoft.com/office/drawing/2014/main" id="{3FA99ECE-01A6-6F84-AB14-C8AF6DBB533E}"/>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383537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537954" y="445013"/>
            <a:ext cx="10515600" cy="808068"/>
          </a:xfrm>
        </p:spPr>
        <p:txBody>
          <a:bodyPr>
            <a:normAutofit/>
          </a:bodyPr>
          <a:lstStyle/>
          <a:p>
            <a:pPr>
              <a:lnSpc>
                <a:spcPct val="100000"/>
              </a:lnSpc>
            </a:pPr>
            <a:r>
              <a:rPr lang="en-US" dirty="0"/>
              <a:t>Thank you!</a:t>
            </a:r>
          </a:p>
        </p:txBody>
      </p:sp>
      <p:pic>
        <p:nvPicPr>
          <p:cNvPr id="7" name="Content Placeholder 6" descr="A person in a hawaiian shirt&#10;&#10;Description automatically generated">
            <a:extLst>
              <a:ext uri="{FF2B5EF4-FFF2-40B4-BE49-F238E27FC236}">
                <a16:creationId xmlns:a16="http://schemas.microsoft.com/office/drawing/2014/main" id="{8790D985-05EC-31A6-7FD3-405DFF05285D}"/>
              </a:ext>
            </a:extLst>
          </p:cNvPr>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a:stretch/>
        </p:blipFill>
        <p:spPr>
          <a:xfrm>
            <a:off x="7195008" y="3620955"/>
            <a:ext cx="3114676" cy="3257551"/>
          </a:xfrm>
        </p:spPr>
      </p:pic>
      <p:pic>
        <p:nvPicPr>
          <p:cNvPr id="10" name="Picture 9" descr="A group of women in wheelchairs outside a house&#10;&#10;Description automatically generated">
            <a:extLst>
              <a:ext uri="{FF2B5EF4-FFF2-40B4-BE49-F238E27FC236}">
                <a16:creationId xmlns:a16="http://schemas.microsoft.com/office/drawing/2014/main" id="{D8290162-3230-E45A-D233-E51D0A67F0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5824" y="1751938"/>
            <a:ext cx="2803526" cy="1869017"/>
          </a:xfrm>
          <a:prstGeom prst="rect">
            <a:avLst/>
          </a:prstGeom>
        </p:spPr>
      </p:pic>
      <p:pic>
        <p:nvPicPr>
          <p:cNvPr id="12" name="Picture 11" descr="A person wearing glasses and an apron sitting at a table&#10;&#10;Description automatically generated">
            <a:extLst>
              <a:ext uri="{FF2B5EF4-FFF2-40B4-BE49-F238E27FC236}">
                <a16:creationId xmlns:a16="http://schemas.microsoft.com/office/drawing/2014/main" id="{C790D418-72AF-F349-7E90-D31F5E4619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52599"/>
            <a:ext cx="3428997" cy="2571748"/>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25D36D10-75E5-04DA-C9E6-F12472A2F4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7281" y="4314824"/>
            <a:ext cx="3390900" cy="2543175"/>
          </a:xfrm>
          <a:prstGeom prst="rect">
            <a:avLst/>
          </a:prstGeom>
        </p:spPr>
      </p:pic>
      <p:pic>
        <p:nvPicPr>
          <p:cNvPr id="16" name="Picture 15" descr="A person wearing virtual reality goggles&#10;&#10;Description automatically generated">
            <a:extLst>
              <a:ext uri="{FF2B5EF4-FFF2-40B4-BE49-F238E27FC236}">
                <a16:creationId xmlns:a16="http://schemas.microsoft.com/office/drawing/2014/main" id="{2D38AAFA-4572-A11E-AFA5-2703FF03E2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8201" y="1743075"/>
            <a:ext cx="3857623" cy="2571748"/>
          </a:xfrm>
          <a:prstGeom prst="rect">
            <a:avLst/>
          </a:prstGeom>
        </p:spPr>
      </p:pic>
      <p:pic>
        <p:nvPicPr>
          <p:cNvPr id="18" name="Picture 17" descr="A group of people holding flowers&#10;&#10;Description automatically generated">
            <a:extLst>
              <a:ext uri="{FF2B5EF4-FFF2-40B4-BE49-F238E27FC236}">
                <a16:creationId xmlns:a16="http://schemas.microsoft.com/office/drawing/2014/main" id="{AEA78FE6-B229-1E48-D55C-5558C7B13A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314822"/>
            <a:ext cx="3811788" cy="2543177"/>
          </a:xfrm>
          <a:prstGeom prst="rect">
            <a:avLst/>
          </a:prstGeom>
        </p:spPr>
      </p:pic>
      <p:pic>
        <p:nvPicPr>
          <p:cNvPr id="20" name="Picture 19" descr="A person sitting on a horse&#10;&#10;Description automatically generated">
            <a:extLst>
              <a:ext uri="{FF2B5EF4-FFF2-40B4-BE49-F238E27FC236}">
                <a16:creationId xmlns:a16="http://schemas.microsoft.com/office/drawing/2014/main" id="{048D43D7-7691-472A-F1F1-AEE11EBDC0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1475" y="5095870"/>
            <a:ext cx="2765675" cy="1762130"/>
          </a:xfrm>
          <a:prstGeom prst="rect">
            <a:avLst/>
          </a:prstGeom>
        </p:spPr>
      </p:pic>
      <p:pic>
        <p:nvPicPr>
          <p:cNvPr id="22" name="Picture 21" descr="A person hugging a child&#10;&#10;Description automatically generated">
            <a:extLst>
              <a:ext uri="{FF2B5EF4-FFF2-40B4-BE49-F238E27FC236}">
                <a16:creationId xmlns:a16="http://schemas.microsoft.com/office/drawing/2014/main" id="{78806147-A752-639D-730B-3FD3DABB8E4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915109" y="1752599"/>
            <a:ext cx="2276891" cy="3382831"/>
          </a:xfrm>
          <a:prstGeom prst="rect">
            <a:avLst/>
          </a:prstGeom>
        </p:spPr>
      </p:pic>
      <p:pic>
        <p:nvPicPr>
          <p:cNvPr id="2" name="Picture 1" descr="Text, logo&#10;&#10;Description automatically generated">
            <a:extLst>
              <a:ext uri="{FF2B5EF4-FFF2-40B4-BE49-F238E27FC236}">
                <a16:creationId xmlns:a16="http://schemas.microsoft.com/office/drawing/2014/main" id="{A890BC79-1B9B-52BF-A1E5-17CDFEAFD95F}"/>
              </a:ext>
            </a:extLst>
          </p:cNvPr>
          <p:cNvPicPr>
            <a:picLocks noChangeAspect="1"/>
          </p:cNvPicPr>
          <p:nvPr/>
        </p:nvPicPr>
        <p:blipFill rotWithShape="1">
          <a:blip r:embed="rId11"/>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31804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6BD-EE0C-C66D-7253-DAE0F1729F84}"/>
              </a:ext>
            </a:extLst>
          </p:cNvPr>
          <p:cNvSpPr>
            <a:spLocks noGrp="1"/>
          </p:cNvSpPr>
          <p:nvPr>
            <p:ph type="title"/>
          </p:nvPr>
        </p:nvSpPr>
        <p:spPr>
          <a:xfrm>
            <a:off x="485273" y="352516"/>
            <a:ext cx="10515600" cy="657422"/>
          </a:xfrm>
        </p:spPr>
        <p:txBody>
          <a:bodyPr>
            <a:normAutofit/>
          </a:bodyPr>
          <a:lstStyle/>
          <a:p>
            <a:r>
              <a:rPr lang="en-US" sz="4000" dirty="0"/>
              <a:t>Agenda</a:t>
            </a:r>
            <a:endParaRPr lang="en-AU" sz="4000" dirty="0">
              <a:solidFill>
                <a:srgbClr val="FF0000"/>
              </a:solidFill>
            </a:endParaRPr>
          </a:p>
        </p:txBody>
      </p:sp>
      <p:graphicFrame>
        <p:nvGraphicFramePr>
          <p:cNvPr id="3" name="Table 6">
            <a:extLst>
              <a:ext uri="{FF2B5EF4-FFF2-40B4-BE49-F238E27FC236}">
                <a16:creationId xmlns:a16="http://schemas.microsoft.com/office/drawing/2014/main" id="{802EB9B9-F021-5FBA-9A0D-CD68C31432D9}"/>
              </a:ext>
            </a:extLst>
          </p:cNvPr>
          <p:cNvGraphicFramePr>
            <a:graphicFrameLocks noGrp="1"/>
          </p:cNvGraphicFramePr>
          <p:nvPr>
            <p:extLst>
              <p:ext uri="{D42A27DB-BD31-4B8C-83A1-F6EECF244321}">
                <p14:modId xmlns:p14="http://schemas.microsoft.com/office/powerpoint/2010/main" val="4183904704"/>
              </p:ext>
            </p:extLst>
          </p:nvPr>
        </p:nvGraphicFramePr>
        <p:xfrm>
          <a:off x="564252" y="1234440"/>
          <a:ext cx="10198998" cy="4620929"/>
        </p:xfrm>
        <a:graphic>
          <a:graphicData uri="http://schemas.openxmlformats.org/drawingml/2006/table">
            <a:tbl>
              <a:tblPr firstRow="1" bandRow="1">
                <a:tableStyleId>{7DF18680-E054-41AD-8BC1-D1AEF772440D}</a:tableStyleId>
              </a:tblPr>
              <a:tblGrid>
                <a:gridCol w="7165106">
                  <a:extLst>
                    <a:ext uri="{9D8B030D-6E8A-4147-A177-3AD203B41FA5}">
                      <a16:colId xmlns:a16="http://schemas.microsoft.com/office/drawing/2014/main" val="3221076288"/>
                    </a:ext>
                  </a:extLst>
                </a:gridCol>
                <a:gridCol w="3033892">
                  <a:extLst>
                    <a:ext uri="{9D8B030D-6E8A-4147-A177-3AD203B41FA5}">
                      <a16:colId xmlns:a16="http://schemas.microsoft.com/office/drawing/2014/main" val="375951512"/>
                    </a:ext>
                  </a:extLst>
                </a:gridCol>
              </a:tblGrid>
              <a:tr h="449257">
                <a:tc>
                  <a:txBody>
                    <a:bodyPr/>
                    <a:lstStyle/>
                    <a:p>
                      <a:r>
                        <a:rPr lang="en-US" sz="2200" dirty="0">
                          <a:solidFill>
                            <a:schemeClr val="bg1"/>
                          </a:solidFill>
                          <a:latin typeface="+mj-lt"/>
                        </a:rPr>
                        <a:t>Speaker</a:t>
                      </a:r>
                      <a:endParaRPr lang="en-AU" sz="2200" dirty="0">
                        <a:solidFill>
                          <a:schemeClr val="bg1"/>
                        </a:solidFill>
                        <a:latin typeface="+mj-lt"/>
                      </a:endParaRPr>
                    </a:p>
                  </a:txBody>
                  <a:tcPr/>
                </a:tc>
                <a:tc>
                  <a:txBody>
                    <a:bodyPr/>
                    <a:lstStyle/>
                    <a:p>
                      <a:r>
                        <a:rPr lang="en-US" sz="2200" dirty="0">
                          <a:solidFill>
                            <a:schemeClr val="bg1"/>
                          </a:solidFill>
                          <a:latin typeface="+mj-lt"/>
                        </a:rPr>
                        <a:t>Topic</a:t>
                      </a:r>
                      <a:endParaRPr lang="en-AU" sz="2200" dirty="0">
                        <a:solidFill>
                          <a:schemeClr val="bg1"/>
                        </a:solidFill>
                        <a:latin typeface="+mj-lt"/>
                      </a:endParaRPr>
                    </a:p>
                  </a:txBody>
                  <a:tcPr/>
                </a:tc>
                <a:extLst>
                  <a:ext uri="{0D108BD9-81ED-4DB2-BD59-A6C34878D82A}">
                    <a16:rowId xmlns:a16="http://schemas.microsoft.com/office/drawing/2014/main" val="981827386"/>
                  </a:ext>
                </a:extLst>
              </a:tr>
              <a:tr h="609706">
                <a:tc>
                  <a:txBody>
                    <a:bodyPr/>
                    <a:lstStyle/>
                    <a:p>
                      <a:r>
                        <a:rPr lang="en-US" sz="1600" b="1" dirty="0"/>
                        <a:t>David Swain</a:t>
                      </a:r>
                      <a:r>
                        <a:rPr lang="en-US" sz="1600" dirty="0"/>
                        <a:t> Chief Executive Officer</a:t>
                      </a:r>
                      <a:endParaRPr lang="en-AU" sz="1600" dirty="0"/>
                    </a:p>
                  </a:txBody>
                  <a:tcPr anchor="ctr"/>
                </a:tc>
                <a:tc>
                  <a:txBody>
                    <a:bodyPr/>
                    <a:lstStyle/>
                    <a:p>
                      <a:r>
                        <a:rPr lang="en-US" sz="1600" dirty="0"/>
                        <a:t>2023 EES results</a:t>
                      </a:r>
                      <a:br>
                        <a:rPr lang="en-US" sz="1600" dirty="0"/>
                      </a:br>
                      <a:r>
                        <a:rPr lang="en-AU" sz="1600" dirty="0"/>
                        <a:t>Challenge </a:t>
                      </a:r>
                    </a:p>
                  </a:txBody>
                  <a:tcPr anchor="ctr"/>
                </a:tc>
                <a:extLst>
                  <a:ext uri="{0D108BD9-81ED-4DB2-BD59-A6C34878D82A}">
                    <a16:rowId xmlns:a16="http://schemas.microsoft.com/office/drawing/2014/main" val="2847282904"/>
                  </a:ext>
                </a:extLst>
              </a:tr>
              <a:tr h="609706">
                <a:tc>
                  <a:txBody>
                    <a:bodyPr/>
                    <a:lstStyle/>
                    <a:p>
                      <a:r>
                        <a:rPr lang="en-US" sz="1600" b="1" dirty="0"/>
                        <a:t>Leanne Rutherford </a:t>
                      </a:r>
                      <a:r>
                        <a:rPr lang="en-US" sz="1600" dirty="0"/>
                        <a:t>Executive General Manager – Home and Community </a:t>
                      </a:r>
                      <a:endParaRPr lang="en-AU" sz="1600" dirty="0"/>
                    </a:p>
                  </a:txBody>
                  <a:tcPr anchor="ctr"/>
                </a:tc>
                <a:tc>
                  <a:txBody>
                    <a:bodyPr/>
                    <a:lstStyle/>
                    <a:p>
                      <a:r>
                        <a:rPr lang="en-US" sz="1600" dirty="0"/>
                        <a:t>Home and Community</a:t>
                      </a:r>
                    </a:p>
                    <a:p>
                      <a:r>
                        <a:rPr lang="en-US" sz="1600" dirty="0"/>
                        <a:t>Questions </a:t>
                      </a:r>
                      <a:endParaRPr lang="en-AU" sz="1600" dirty="0"/>
                    </a:p>
                  </a:txBody>
                  <a:tcPr anchor="ctr"/>
                </a:tc>
                <a:extLst>
                  <a:ext uri="{0D108BD9-81ED-4DB2-BD59-A6C34878D82A}">
                    <a16:rowId xmlns:a16="http://schemas.microsoft.com/office/drawing/2014/main" val="2368439753"/>
                  </a:ext>
                </a:extLst>
              </a:tr>
              <a:tr h="609706">
                <a:tc>
                  <a:txBody>
                    <a:bodyPr/>
                    <a:lstStyle/>
                    <a:p>
                      <a:r>
                        <a:rPr lang="en-US" sz="1600" b="1" dirty="0"/>
                        <a:t>Tom Mangan </a:t>
                      </a:r>
                      <a:r>
                        <a:rPr lang="en-US" sz="1600" dirty="0"/>
                        <a:t>Executive General Manager – Community Solutions </a:t>
                      </a:r>
                      <a:endParaRPr lang="en-AU" sz="1600" dirty="0"/>
                    </a:p>
                  </a:txBody>
                  <a:tcPr anchor="ctr"/>
                </a:tc>
                <a:tc>
                  <a:txBody>
                    <a:bodyPr/>
                    <a:lstStyle/>
                    <a:p>
                      <a:r>
                        <a:rPr lang="en-US" sz="1600" dirty="0"/>
                        <a:t>Community Solutions</a:t>
                      </a:r>
                    </a:p>
                    <a:p>
                      <a:r>
                        <a:rPr lang="en-US" sz="1600" dirty="0"/>
                        <a:t>Questions</a:t>
                      </a:r>
                      <a:endParaRPr lang="en-AU" sz="1600" dirty="0"/>
                    </a:p>
                  </a:txBody>
                  <a:tcPr anchor="ctr"/>
                </a:tc>
                <a:extLst>
                  <a:ext uri="{0D108BD9-81ED-4DB2-BD59-A6C34878D82A}">
                    <a16:rowId xmlns:a16="http://schemas.microsoft.com/office/drawing/2014/main" val="1922111219"/>
                  </a:ext>
                </a:extLst>
              </a:tr>
              <a:tr h="609706">
                <a:tc>
                  <a:txBody>
                    <a:bodyPr/>
                    <a:lstStyle/>
                    <a:p>
                      <a:r>
                        <a:rPr lang="en-US" sz="1600" b="1" dirty="0"/>
                        <a:t>Eric Teed </a:t>
                      </a:r>
                      <a:r>
                        <a:rPr lang="en-US" sz="1600" dirty="0"/>
                        <a:t>Executive General Manager – Work </a:t>
                      </a:r>
                      <a:endParaRPr lang="en-AU" sz="1600" dirty="0"/>
                    </a:p>
                  </a:txBody>
                  <a:tcPr anchor="ctr"/>
                </a:tc>
                <a:tc>
                  <a:txBody>
                    <a:bodyPr/>
                    <a:lstStyle/>
                    <a:p>
                      <a:r>
                        <a:rPr lang="en-US" sz="1600" dirty="0"/>
                        <a:t>Future of work </a:t>
                      </a:r>
                    </a:p>
                    <a:p>
                      <a:r>
                        <a:rPr lang="en-US" sz="1600" dirty="0"/>
                        <a:t>Questions </a:t>
                      </a:r>
                      <a:endParaRPr lang="en-AU" sz="1600" dirty="0"/>
                    </a:p>
                  </a:txBody>
                  <a:tcPr anchor="ctr"/>
                </a:tc>
                <a:extLst>
                  <a:ext uri="{0D108BD9-81ED-4DB2-BD59-A6C34878D82A}">
                    <a16:rowId xmlns:a16="http://schemas.microsoft.com/office/drawing/2014/main" val="2485552039"/>
                  </a:ext>
                </a:extLst>
              </a:tr>
              <a:tr h="60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Shannon Foley</a:t>
                      </a:r>
                      <a:r>
                        <a:rPr lang="en-US" sz="1600" dirty="0"/>
                        <a:t> Chief People Officer</a:t>
                      </a:r>
                      <a:endParaRPr lang="en-AU" sz="1600" dirty="0"/>
                    </a:p>
                  </a:txBody>
                  <a:tcPr anchor="ctr"/>
                </a:tc>
                <a:tc>
                  <a:txBody>
                    <a:bodyPr/>
                    <a:lstStyle/>
                    <a:p>
                      <a:r>
                        <a:rPr lang="en-AU" sz="1600" dirty="0"/>
                        <a:t>People and Wellbeing</a:t>
                      </a:r>
                    </a:p>
                    <a:p>
                      <a:r>
                        <a:rPr lang="en-AU" sz="1600" dirty="0"/>
                        <a:t>Questions  </a:t>
                      </a:r>
                    </a:p>
                  </a:txBody>
                  <a:tcPr anchor="ctr"/>
                </a:tc>
                <a:extLst>
                  <a:ext uri="{0D108BD9-81ED-4DB2-BD59-A6C34878D82A}">
                    <a16:rowId xmlns:a16="http://schemas.microsoft.com/office/drawing/2014/main" val="3761621023"/>
                  </a:ext>
                </a:extLst>
              </a:tr>
              <a:tr h="1123142">
                <a:tc>
                  <a:txBody>
                    <a:bodyPr/>
                    <a:lstStyle/>
                    <a:p>
                      <a:r>
                        <a:rPr lang="en-US" sz="1600" b="1" dirty="0"/>
                        <a:t>All Executive Leadership Team </a:t>
                      </a:r>
                      <a:r>
                        <a:rPr lang="en-US" sz="1600" b="0" dirty="0"/>
                        <a:t>including </a:t>
                      </a:r>
                    </a:p>
                    <a:p>
                      <a:pPr marL="285750" indent="-285750">
                        <a:buFont typeface="Arial" panose="020B0604020202020204" pitchFamily="34" charset="0"/>
                        <a:buChar char="•"/>
                      </a:pPr>
                      <a:r>
                        <a:rPr lang="en-AU" sz="1600" b="1" dirty="0"/>
                        <a:t>Kirrily Boulton </a:t>
                      </a:r>
                      <a:r>
                        <a:rPr lang="en-AU" sz="1600" b="0" dirty="0"/>
                        <a:t>Chief of Staff &amp; Corp Affairs</a:t>
                      </a:r>
                    </a:p>
                    <a:p>
                      <a:pPr marL="285750" indent="-285750">
                        <a:buFont typeface="Arial" panose="020B0604020202020204" pitchFamily="34" charset="0"/>
                        <a:buChar char="•"/>
                      </a:pPr>
                      <a:r>
                        <a:rPr lang="en-AU" sz="1600" b="1" dirty="0"/>
                        <a:t>Darryn Hammond </a:t>
                      </a:r>
                      <a:r>
                        <a:rPr lang="en-AU" sz="1600" b="0" dirty="0"/>
                        <a:t>Executive General Manager - Legal and Governance</a:t>
                      </a:r>
                    </a:p>
                    <a:p>
                      <a:pPr marL="285750" indent="-285750">
                        <a:buFont typeface="Arial" panose="020B0604020202020204" pitchFamily="34" charset="0"/>
                        <a:buChar char="•"/>
                      </a:pPr>
                      <a:r>
                        <a:rPr lang="en-AU" sz="1600" b="1" dirty="0"/>
                        <a:t>David Blower </a:t>
                      </a:r>
                      <a:r>
                        <a:rPr lang="en-AU" sz="1600" b="0" dirty="0"/>
                        <a:t>Chief Financial Officer</a:t>
                      </a:r>
                    </a:p>
                  </a:txBody>
                  <a:tcPr anchor="ctr"/>
                </a:tc>
                <a:tc>
                  <a:txBody>
                    <a:bodyPr/>
                    <a:lstStyle/>
                    <a:p>
                      <a:r>
                        <a:rPr lang="en-US" sz="1600" dirty="0"/>
                        <a:t>Ask us anything</a:t>
                      </a:r>
                      <a:endParaRPr lang="en-AU" sz="1600" dirty="0"/>
                    </a:p>
                  </a:txBody>
                  <a:tcPr anchor="ctr"/>
                </a:tc>
                <a:extLst>
                  <a:ext uri="{0D108BD9-81ED-4DB2-BD59-A6C34878D82A}">
                    <a16:rowId xmlns:a16="http://schemas.microsoft.com/office/drawing/2014/main" val="1701779128"/>
                  </a:ext>
                </a:extLst>
              </a:tr>
            </a:tbl>
          </a:graphicData>
        </a:graphic>
      </p:graphicFrame>
      <p:pic>
        <p:nvPicPr>
          <p:cNvPr id="5" name="Picture 4" descr="Text, logo&#10;&#10;Description automatically generated">
            <a:extLst>
              <a:ext uri="{FF2B5EF4-FFF2-40B4-BE49-F238E27FC236}">
                <a16:creationId xmlns:a16="http://schemas.microsoft.com/office/drawing/2014/main" id="{9A6A26E0-C722-69BB-88CE-80AD470DB705}"/>
              </a:ext>
            </a:extLst>
          </p:cNvPr>
          <p:cNvPicPr>
            <a:picLocks noChangeAspect="1"/>
          </p:cNvPicPr>
          <p:nvPr/>
        </p:nvPicPr>
        <p:blipFill rotWithShape="1">
          <a:blip r:embed="rId3"/>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3687798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0FA1C3-38B1-A12C-A596-B52C0039C2FC}"/>
              </a:ext>
            </a:extLst>
          </p:cNvPr>
          <p:cNvSpPr>
            <a:spLocks noGrp="1"/>
          </p:cNvSpPr>
          <p:nvPr>
            <p:ph type="title"/>
          </p:nvPr>
        </p:nvSpPr>
        <p:spPr>
          <a:xfrm>
            <a:off x="631046" y="523697"/>
            <a:ext cx="9228126" cy="4046273"/>
          </a:xfrm>
        </p:spPr>
        <p:txBody>
          <a:bodyPr>
            <a:normAutofit fontScale="90000"/>
          </a:bodyPr>
          <a:lstStyle/>
          <a:p>
            <a:r>
              <a:rPr lang="en-US" dirty="0"/>
              <a:t>Tell me something I don’t know </a:t>
            </a:r>
            <a:br>
              <a:rPr lang="en-US" dirty="0"/>
            </a:br>
            <a:br>
              <a:rPr lang="en-US" dirty="0"/>
            </a:br>
            <a:br>
              <a:rPr lang="en-US" dirty="0"/>
            </a:br>
            <a:r>
              <a:rPr lang="en-US" b="1" dirty="0">
                <a:solidFill>
                  <a:srgbClr val="EC7623"/>
                </a:solidFill>
                <a:latin typeface="+mn-lt"/>
              </a:rPr>
              <a:t>Share a </a:t>
            </a:r>
            <a:br>
              <a:rPr lang="en-US" b="1" dirty="0">
                <a:solidFill>
                  <a:srgbClr val="EC7623"/>
                </a:solidFill>
                <a:latin typeface="+mn-lt"/>
              </a:rPr>
            </a:br>
            <a:r>
              <a:rPr lang="en-US" b="1" dirty="0">
                <a:solidFill>
                  <a:srgbClr val="EC7623"/>
                </a:solidFill>
                <a:latin typeface="+mn-lt"/>
              </a:rPr>
              <a:t>good news story</a:t>
            </a:r>
            <a:br>
              <a:rPr lang="en-US" sz="3200" b="1" dirty="0">
                <a:solidFill>
                  <a:srgbClr val="FF9900"/>
                </a:solidFill>
                <a:latin typeface="+mn-lt"/>
              </a:rPr>
            </a:br>
            <a:endParaRPr lang="en-US" sz="3200" b="1" dirty="0">
              <a:solidFill>
                <a:srgbClr val="FF9900"/>
              </a:solidFill>
              <a:latin typeface="+mn-lt"/>
            </a:endParaRPr>
          </a:p>
        </p:txBody>
      </p:sp>
      <p:pic>
        <p:nvPicPr>
          <p:cNvPr id="5" name="Picture 4" descr="A picture containing person, dark&#10;&#10;Description automatically generated">
            <a:extLst>
              <a:ext uri="{FF2B5EF4-FFF2-40B4-BE49-F238E27FC236}">
                <a16:creationId xmlns:a16="http://schemas.microsoft.com/office/drawing/2014/main" id="{75AF0838-C34D-8E29-85E3-E871E3D317E8}"/>
              </a:ext>
            </a:extLst>
          </p:cNvPr>
          <p:cNvPicPr>
            <a:picLocks noChangeAspect="1"/>
          </p:cNvPicPr>
          <p:nvPr/>
        </p:nvPicPr>
        <p:blipFill rotWithShape="1">
          <a:blip r:embed="rId3"/>
          <a:srcRect l="45171" t="20257"/>
          <a:stretch/>
        </p:blipFill>
        <p:spPr>
          <a:xfrm>
            <a:off x="5342022" y="1146549"/>
            <a:ext cx="5965809" cy="5711451"/>
          </a:xfrm>
          <a:prstGeom prst="rect">
            <a:avLst/>
          </a:prstGeom>
        </p:spPr>
      </p:pic>
      <p:pic>
        <p:nvPicPr>
          <p:cNvPr id="2" name="Picture 1" descr="Text, logo&#10;&#10;Description automatically generated">
            <a:extLst>
              <a:ext uri="{FF2B5EF4-FFF2-40B4-BE49-F238E27FC236}">
                <a16:creationId xmlns:a16="http://schemas.microsoft.com/office/drawing/2014/main" id="{22D30362-0413-22E9-ED8C-AFE82711A5DA}"/>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341407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6BD-EE0C-C66D-7253-DAE0F1729F84}"/>
              </a:ext>
            </a:extLst>
          </p:cNvPr>
          <p:cNvSpPr>
            <a:spLocks noGrp="1"/>
          </p:cNvSpPr>
          <p:nvPr>
            <p:ph type="title"/>
          </p:nvPr>
        </p:nvSpPr>
        <p:spPr>
          <a:xfrm>
            <a:off x="514349" y="355817"/>
            <a:ext cx="10302039" cy="1325563"/>
          </a:xfrm>
        </p:spPr>
        <p:txBody>
          <a:bodyPr>
            <a:noAutofit/>
          </a:bodyPr>
          <a:lstStyle/>
          <a:p>
            <a:r>
              <a:rPr lang="en-US" sz="4000" dirty="0"/>
              <a:t>Employee Engagement</a:t>
            </a:r>
            <a:br>
              <a:rPr lang="en-US" sz="4000" dirty="0"/>
            </a:br>
            <a:r>
              <a:rPr lang="en-US" sz="4000" dirty="0"/>
              <a:t>Pulse Survey (April 2023)</a:t>
            </a:r>
            <a:br>
              <a:rPr lang="en-US" sz="4000" dirty="0"/>
            </a:br>
            <a:br>
              <a:rPr lang="en-US" sz="3600" b="1" dirty="0">
                <a:solidFill>
                  <a:srgbClr val="FF9933"/>
                </a:solidFill>
                <a:latin typeface="+mn-lt"/>
              </a:rPr>
            </a:br>
            <a:br>
              <a:rPr lang="en-US" dirty="0"/>
            </a:br>
            <a:endParaRPr lang="en-AU" sz="3600" b="1" dirty="0">
              <a:solidFill>
                <a:srgbClr val="FF9933"/>
              </a:solidFill>
              <a:latin typeface="+mn-lt"/>
            </a:endParaRPr>
          </a:p>
        </p:txBody>
      </p:sp>
      <p:graphicFrame>
        <p:nvGraphicFramePr>
          <p:cNvPr id="10" name="Diagram 9">
            <a:extLst>
              <a:ext uri="{FF2B5EF4-FFF2-40B4-BE49-F238E27FC236}">
                <a16:creationId xmlns:a16="http://schemas.microsoft.com/office/drawing/2014/main" id="{18601F65-A3A1-4C81-9010-56CFF486ABFB}"/>
              </a:ext>
            </a:extLst>
          </p:cNvPr>
          <p:cNvGraphicFramePr/>
          <p:nvPr>
            <p:extLst>
              <p:ext uri="{D42A27DB-BD31-4B8C-83A1-F6EECF244321}">
                <p14:modId xmlns:p14="http://schemas.microsoft.com/office/powerpoint/2010/main" val="2782484323"/>
              </p:ext>
            </p:extLst>
          </p:nvPr>
        </p:nvGraphicFramePr>
        <p:xfrm>
          <a:off x="514350" y="2009775"/>
          <a:ext cx="11315700" cy="3833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Text, logo&#10;&#10;Description automatically generated">
            <a:extLst>
              <a:ext uri="{FF2B5EF4-FFF2-40B4-BE49-F238E27FC236}">
                <a16:creationId xmlns:a16="http://schemas.microsoft.com/office/drawing/2014/main" id="{053F346E-0224-ECD1-62CE-310B5DA16C1C}"/>
              </a:ext>
            </a:extLst>
          </p:cNvPr>
          <p:cNvPicPr>
            <a:picLocks noChangeAspect="1"/>
          </p:cNvPicPr>
          <p:nvPr/>
        </p:nvPicPr>
        <p:blipFill rotWithShape="1">
          <a:blip r:embed="rId8"/>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194245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6BD-EE0C-C66D-7253-DAE0F1729F84}"/>
              </a:ext>
            </a:extLst>
          </p:cNvPr>
          <p:cNvSpPr>
            <a:spLocks noGrp="1"/>
          </p:cNvSpPr>
          <p:nvPr>
            <p:ph type="title"/>
          </p:nvPr>
        </p:nvSpPr>
        <p:spPr>
          <a:xfrm>
            <a:off x="619060" y="354918"/>
            <a:ext cx="8982140" cy="1174962"/>
          </a:xfrm>
        </p:spPr>
        <p:txBody>
          <a:bodyPr>
            <a:noAutofit/>
          </a:bodyPr>
          <a:lstStyle/>
          <a:p>
            <a:r>
              <a:rPr lang="en-US" sz="4000" dirty="0"/>
              <a:t>Employee Engagement Pulse Survey (April 2023)</a:t>
            </a:r>
            <a:br>
              <a:rPr lang="en-US" sz="4000" dirty="0"/>
            </a:br>
            <a:endParaRPr lang="en-AU" sz="3600" b="1" dirty="0">
              <a:solidFill>
                <a:srgbClr val="FF9933"/>
              </a:solidFill>
              <a:latin typeface="+mn-lt"/>
            </a:endParaRPr>
          </a:p>
        </p:txBody>
      </p:sp>
      <p:graphicFrame>
        <p:nvGraphicFramePr>
          <p:cNvPr id="4" name="Diagram 3">
            <a:extLst>
              <a:ext uri="{FF2B5EF4-FFF2-40B4-BE49-F238E27FC236}">
                <a16:creationId xmlns:a16="http://schemas.microsoft.com/office/drawing/2014/main" id="{754919E7-6907-4FD5-A4D8-912B7EB839D9}"/>
              </a:ext>
            </a:extLst>
          </p:cNvPr>
          <p:cNvGraphicFramePr/>
          <p:nvPr>
            <p:extLst>
              <p:ext uri="{D42A27DB-BD31-4B8C-83A1-F6EECF244321}">
                <p14:modId xmlns:p14="http://schemas.microsoft.com/office/powerpoint/2010/main" val="353428898"/>
              </p:ext>
            </p:extLst>
          </p:nvPr>
        </p:nvGraphicFramePr>
        <p:xfrm>
          <a:off x="619060" y="1918949"/>
          <a:ext cx="10429940" cy="3415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ext, logo&#10;&#10;Description automatically generated">
            <a:extLst>
              <a:ext uri="{FF2B5EF4-FFF2-40B4-BE49-F238E27FC236}">
                <a16:creationId xmlns:a16="http://schemas.microsoft.com/office/drawing/2014/main" id="{A0BE8F9C-4904-4002-8CE6-81A5F63DBEBB}"/>
              </a:ext>
            </a:extLst>
          </p:cNvPr>
          <p:cNvPicPr>
            <a:picLocks noChangeAspect="1"/>
          </p:cNvPicPr>
          <p:nvPr/>
        </p:nvPicPr>
        <p:blipFill rotWithShape="1">
          <a:blip r:embed="rId8"/>
          <a:srcRect l="9117" t="18624" r="12479" b="18459"/>
          <a:stretch/>
        </p:blipFill>
        <p:spPr>
          <a:xfrm>
            <a:off x="10420645" y="219908"/>
            <a:ext cx="1448659" cy="1162509"/>
          </a:xfrm>
          <a:prstGeom prst="rect">
            <a:avLst/>
          </a:prstGeom>
        </p:spPr>
      </p:pic>
    </p:spTree>
    <p:extLst>
      <p:ext uri="{BB962C8B-B14F-4D97-AF65-F5344CB8AC3E}">
        <p14:creationId xmlns:p14="http://schemas.microsoft.com/office/powerpoint/2010/main" val="135712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BEA89E-796E-46D7-8B32-5BF055FDD6B2}"/>
              </a:ext>
            </a:extLst>
          </p:cNvPr>
          <p:cNvSpPr txBox="1">
            <a:spLocks/>
          </p:cNvSpPr>
          <p:nvPr/>
        </p:nvSpPr>
        <p:spPr>
          <a:xfrm>
            <a:off x="0" y="2051265"/>
            <a:ext cx="9737387" cy="138212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4500" kern="1200">
                <a:solidFill>
                  <a:schemeClr val="bg1"/>
                </a:solidFill>
                <a:latin typeface="+mj-lt"/>
                <a:ea typeface="+mj-ea"/>
                <a:cs typeface="+mj-cs"/>
              </a:defRPr>
            </a:lvl1pPr>
          </a:lstStyle>
          <a:p>
            <a:pPr algn="ctr"/>
            <a:r>
              <a:rPr lang="en-US" sz="4000" dirty="0"/>
              <a:t>My challenge: </a:t>
            </a:r>
            <a:br>
              <a:rPr lang="en-US" sz="4000" dirty="0"/>
            </a:br>
            <a:r>
              <a:rPr lang="en-US" sz="4000" dirty="0"/>
              <a:t>A vision that </a:t>
            </a:r>
            <a:br>
              <a:rPr lang="en-US" sz="4000" dirty="0"/>
            </a:br>
            <a:r>
              <a:rPr lang="en-US" sz="4000" dirty="0"/>
              <a:t>motivates you…</a:t>
            </a:r>
          </a:p>
        </p:txBody>
      </p:sp>
      <p:pic>
        <p:nvPicPr>
          <p:cNvPr id="6" name="Graphic 5" descr="Eye with solid fill">
            <a:extLst>
              <a:ext uri="{FF2B5EF4-FFF2-40B4-BE49-F238E27FC236}">
                <a16:creationId xmlns:a16="http://schemas.microsoft.com/office/drawing/2014/main" id="{80FB57C7-C6FB-3A7C-05CE-45AE0A3BA6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3661" y="1900899"/>
            <a:ext cx="2094729" cy="2094729"/>
          </a:xfrm>
          <a:prstGeom prst="rect">
            <a:avLst/>
          </a:prstGeom>
        </p:spPr>
      </p:pic>
      <p:pic>
        <p:nvPicPr>
          <p:cNvPr id="2" name="Picture 1" descr="Text, logo&#10;&#10;Description automatically generated">
            <a:extLst>
              <a:ext uri="{FF2B5EF4-FFF2-40B4-BE49-F238E27FC236}">
                <a16:creationId xmlns:a16="http://schemas.microsoft.com/office/drawing/2014/main" id="{A6A6098B-B396-8C03-33B1-F127FA2A2858}"/>
              </a:ext>
            </a:extLst>
          </p:cNvPr>
          <p:cNvPicPr>
            <a:picLocks noChangeAspect="1"/>
          </p:cNvPicPr>
          <p:nvPr/>
        </p:nvPicPr>
        <p:blipFill rotWithShape="1">
          <a:blip r:embed="rId4"/>
          <a:srcRect l="9117" t="18624" r="12479" b="18459"/>
          <a:stretch/>
        </p:blipFill>
        <p:spPr>
          <a:xfrm>
            <a:off x="10420645" y="219908"/>
            <a:ext cx="1448659" cy="1162509"/>
          </a:xfrm>
          <a:prstGeom prst="rect">
            <a:avLst/>
          </a:prstGeom>
          <a:solidFill>
            <a:schemeClr val="bg1"/>
          </a:solidFill>
          <a:ln>
            <a:noFill/>
          </a:ln>
          <a:effectLst>
            <a:softEdge rad="0"/>
          </a:effectLst>
        </p:spPr>
      </p:pic>
    </p:spTree>
    <p:extLst>
      <p:ext uri="{BB962C8B-B14F-4D97-AF65-F5344CB8AC3E}">
        <p14:creationId xmlns:p14="http://schemas.microsoft.com/office/powerpoint/2010/main" val="1422332100"/>
      </p:ext>
    </p:extLst>
  </p:cSld>
  <p:clrMapOvr>
    <a:masterClrMapping/>
  </p:clrMapOvr>
</p:sld>
</file>

<file path=ppt/theme/theme1.xml><?xml version="1.0" encoding="utf-8"?>
<a:theme xmlns:a="http://schemas.openxmlformats.org/drawingml/2006/main" name="Office Theme">
  <a:themeElements>
    <a:clrScheme name="EF_COLOURS">
      <a:dk1>
        <a:srgbClr val="4D4D4F"/>
      </a:dk1>
      <a:lt1>
        <a:srgbClr val="FFFFFF"/>
      </a:lt1>
      <a:dk2>
        <a:srgbClr val="4D4D4F"/>
      </a:dk2>
      <a:lt2>
        <a:srgbClr val="E6E7E8"/>
      </a:lt2>
      <a:accent1>
        <a:srgbClr val="6459A7"/>
      </a:accent1>
      <a:accent2>
        <a:srgbClr val="D32846"/>
      </a:accent2>
      <a:accent3>
        <a:srgbClr val="983C90"/>
      </a:accent3>
      <a:accent4>
        <a:srgbClr val="EE7623"/>
      </a:accent4>
      <a:accent5>
        <a:srgbClr val="A39BCF"/>
      </a:accent5>
      <a:accent6>
        <a:srgbClr val="00A3E0"/>
      </a:accent6>
      <a:hlink>
        <a:srgbClr val="E6E7E8"/>
      </a:hlink>
      <a:folHlink>
        <a:srgbClr val="6458A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F_Widescreen_MASTER" id="{86EF661E-58BF-CE40-88D3-7DA12D2C407D}" vid="{ED35EBD8-6651-7E4B-9975-7E44858DF3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E6F711-076D-443A-861B-32F0D21CA14D}">
  <we:reference id="wa200003774" version="1.0.0.8" store="en-US" storeType="OMEX"/>
  <we:alternateReferences>
    <we:reference id="WA200003774" version="1.0.0.8" store="WA200003774"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PowerPoint_Presentation_Template_-_with_logo_(Widescreen) (1)</Template>
  <TotalTime>4769</TotalTime>
  <Words>3340</Words>
  <Application>Microsoft Office PowerPoint</Application>
  <PresentationFormat>Widescreen</PresentationFormat>
  <Paragraphs>400</Paragraphs>
  <Slides>42</Slides>
  <Notes>34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Black</vt:lpstr>
      <vt:lpstr>Calibri</vt:lpstr>
      <vt:lpstr>Google Sans</vt:lpstr>
      <vt:lpstr>Lato</vt:lpstr>
      <vt:lpstr>Symbol</vt:lpstr>
      <vt:lpstr>Office Theme</vt:lpstr>
      <vt:lpstr>    </vt:lpstr>
      <vt:lpstr>Acknowledgement of Country</vt:lpstr>
      <vt:lpstr>Welcome</vt:lpstr>
      <vt:lpstr>Why we are here</vt:lpstr>
      <vt:lpstr>Agenda</vt:lpstr>
      <vt:lpstr>Tell me something I don’t know    Share a  good news story </vt:lpstr>
      <vt:lpstr>Employee Engagement Pulse Survey (April 2023)   </vt:lpstr>
      <vt:lpstr>Employee Engagement Pulse Survey (April 2023) </vt:lpstr>
      <vt:lpstr>PowerPoint Presentation</vt:lpstr>
      <vt:lpstr>Using Mentimeter  </vt:lpstr>
      <vt:lpstr>LIVE POLL   Our purpose is to help make possibilities a reality….  …are you delivering on this purpose for your  clients?  </vt:lpstr>
      <vt:lpstr>LIVE POLL   On a scale of importance….  …how important is it that we listen and respond to our clients?    </vt:lpstr>
      <vt:lpstr>LIVE POLL   On a scale of importance….  … how important is it that we have new clients joining our service?</vt:lpstr>
      <vt:lpstr>LIVE POLL   On a scale of importance….  … how important is it for you to work for an organisation that is a leader in the sector?</vt:lpstr>
      <vt:lpstr>Growing our impact</vt:lpstr>
      <vt:lpstr>Ring the bell moments</vt:lpstr>
      <vt:lpstr>Questions?</vt:lpstr>
      <vt:lpstr>Home and Community  Leanne Rutherford </vt:lpstr>
      <vt:lpstr>Home and Community </vt:lpstr>
      <vt:lpstr>Our WHY - client need</vt:lpstr>
      <vt:lpstr>FY23 achievements and progress</vt:lpstr>
      <vt:lpstr>FY24 priorities </vt:lpstr>
      <vt:lpstr>Questions?</vt:lpstr>
      <vt:lpstr>Community Solutions Tom Mangan </vt:lpstr>
      <vt:lpstr>PowerPoint Presentation</vt:lpstr>
      <vt:lpstr>PowerPoint Presentation</vt:lpstr>
      <vt:lpstr>PowerPoint Presentation</vt:lpstr>
      <vt:lpstr>Questions?</vt:lpstr>
      <vt:lpstr>Future of work Eric Teed</vt:lpstr>
      <vt:lpstr>Employment rates haven’t improved in 20 years…for people with profound disability</vt:lpstr>
      <vt:lpstr>The new world of disability employment</vt:lpstr>
      <vt:lpstr>Endeavour Foundation Group A new world of disability employment</vt:lpstr>
      <vt:lpstr>PowerPoint Presentation</vt:lpstr>
      <vt:lpstr>Questions?</vt:lpstr>
      <vt:lpstr>People and Wellbeing  Shannon Foley</vt:lpstr>
      <vt:lpstr>Since we last met… </vt:lpstr>
      <vt:lpstr>PowerPoint Presentation</vt:lpstr>
      <vt:lpstr>Questions?  People Services and Payroll peopleexperience@endeavour.com.au 07 3900 5460  Learning and Capability learning@endeavour.com.au   Talent Acquisition careers@endeavour.com.au   Visit #TeamPossible support hub  https://endeavour.service-now.com/supporthub  </vt:lpstr>
      <vt:lpstr>Ask us anything    </vt:lpstr>
      <vt:lpstr>Next steps</vt:lpstr>
      <vt:lpstr>Just watch 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Connect</dc:title>
  <dc:creator>Danielle Eyre</dc:creator>
  <cp:lastModifiedBy>Emma Rees</cp:lastModifiedBy>
  <cp:revision>122</cp:revision>
  <cp:lastPrinted>2023-09-03T22:18:46Z</cp:lastPrinted>
  <dcterms:created xsi:type="dcterms:W3CDTF">2023-02-20T22:41:36Z</dcterms:created>
  <dcterms:modified xsi:type="dcterms:W3CDTF">2023-09-13T01:53:43Z</dcterms:modified>
</cp:coreProperties>
</file>