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0"/>
  </p:notesMasterIdLst>
  <p:handoutMasterIdLst>
    <p:handoutMasterId r:id="rId11"/>
  </p:handoutMasterIdLst>
  <p:sldIdLst>
    <p:sldId id="283" r:id="rId2"/>
    <p:sldId id="291" r:id="rId3"/>
    <p:sldId id="257" r:id="rId4"/>
    <p:sldId id="286" r:id="rId5"/>
    <p:sldId id="287" r:id="rId6"/>
    <p:sldId id="284" r:id="rId7"/>
    <p:sldId id="285"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Bligh" initials="RB" lastIdx="11" clrIdx="0">
    <p:extLst>
      <p:ext uri="{19B8F6BF-5375-455C-9EA6-DF929625EA0E}">
        <p15:presenceInfo xmlns:p15="http://schemas.microsoft.com/office/powerpoint/2012/main" userId="S::Renee.Bligh@endeavour.com.au::0d4e0211-d732-477b-b5ea-69b53d8defc7" providerId="AD"/>
      </p:ext>
    </p:extLst>
  </p:cmAuthor>
  <p:cmAuthor id="2" name="Shannon Richards" initials="SR" lastIdx="3" clrIdx="1">
    <p:extLst>
      <p:ext uri="{19B8F6BF-5375-455C-9EA6-DF929625EA0E}">
        <p15:presenceInfo xmlns:p15="http://schemas.microsoft.com/office/powerpoint/2012/main" userId="S::Shannon.Richards@endeavour.com.au::ea2d459f-d741-4722-a1b0-f4f312c86225" providerId="AD"/>
      </p:ext>
    </p:extLst>
  </p:cmAuthor>
  <p:cmAuthor id="3" name="Danielle Eyre" initials="DE" lastIdx="12" clrIdx="2">
    <p:extLst>
      <p:ext uri="{19B8F6BF-5375-455C-9EA6-DF929625EA0E}">
        <p15:presenceInfo xmlns:p15="http://schemas.microsoft.com/office/powerpoint/2012/main" userId="S::Danielle.Eyre@endeavour.com.au::47804b0c-2aa7-4b79-9a2e-5312f317492f" providerId="AD"/>
      </p:ext>
    </p:extLst>
  </p:cmAuthor>
  <p:cmAuthor id="4" name="Kirsty Watson" initials="KW" lastIdx="2" clrIdx="3">
    <p:extLst>
      <p:ext uri="{19B8F6BF-5375-455C-9EA6-DF929625EA0E}">
        <p15:presenceInfo xmlns:p15="http://schemas.microsoft.com/office/powerpoint/2012/main" userId="S::Kirsty.Watson@endeavour.com.au::8cc2d805-57e1-4a2d-8806-2f543cccce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60282" autoAdjust="0"/>
  </p:normalViewPr>
  <p:slideViewPr>
    <p:cSldViewPr snapToGrid="0" snapToObjects="1">
      <p:cViewPr varScale="1">
        <p:scale>
          <a:sx n="68" d="100"/>
          <a:sy n="68" d="100"/>
        </p:scale>
        <p:origin x="2928" y="78"/>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142" d="100"/>
          <a:sy n="142" d="100"/>
        </p:scale>
        <p:origin x="37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FF8CED-A74E-274D-B01C-D3AEA7180B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9840CB-598E-4A47-A5FD-958DFD1BF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B9DF2-0CEE-C74A-AA37-923E069E1C2A}" type="datetimeFigureOut">
              <a:rPr lang="en-US" smtClean="0"/>
              <a:t>3/22/2022</a:t>
            </a:fld>
            <a:endParaRPr lang="en-US"/>
          </a:p>
        </p:txBody>
      </p:sp>
      <p:sp>
        <p:nvSpPr>
          <p:cNvPr id="4" name="Footer Placeholder 3">
            <a:extLst>
              <a:ext uri="{FF2B5EF4-FFF2-40B4-BE49-F238E27FC236}">
                <a16:creationId xmlns:a16="http://schemas.microsoft.com/office/drawing/2014/main" id="{99D0AB34-5724-9F42-9E44-3A7FE4BF01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050C8C-7AAD-4D4B-881C-902E7D766C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F835C6-BD43-0B47-BBD6-6D303160D2D5}" type="slidenum">
              <a:rPr lang="en-US" smtClean="0"/>
              <a:t>‹#›</a:t>
            </a:fld>
            <a:endParaRPr lang="en-US"/>
          </a:p>
        </p:txBody>
      </p:sp>
    </p:spTree>
    <p:extLst>
      <p:ext uri="{BB962C8B-B14F-4D97-AF65-F5344CB8AC3E}">
        <p14:creationId xmlns:p14="http://schemas.microsoft.com/office/powerpoint/2010/main" val="1558090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63596-05EF-4636-A1A9-E7E0F7DEE268}" type="datetimeFigureOut">
              <a:rPr lang="en-AU" smtClean="0"/>
              <a:t>22/03/2022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C1075-5956-48A9-8259-435B67F88AF7}" type="slidenum">
              <a:rPr lang="en-AU" smtClean="0"/>
              <a:t>‹#›</a:t>
            </a:fld>
            <a:endParaRPr lang="en-AU"/>
          </a:p>
        </p:txBody>
      </p:sp>
    </p:spTree>
    <p:extLst>
      <p:ext uri="{BB962C8B-B14F-4D97-AF65-F5344CB8AC3E}">
        <p14:creationId xmlns:p14="http://schemas.microsoft.com/office/powerpoint/2010/main" val="45992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TOM</a:t>
            </a:r>
          </a:p>
          <a:p>
            <a:endParaRPr lang="en-US" sz="1200" dirty="0">
              <a:latin typeface="+mn-lt"/>
            </a:endParaRPr>
          </a:p>
          <a:p>
            <a:r>
              <a:rPr lang="en-US" sz="1200" dirty="0">
                <a:latin typeface="+mn-lt"/>
              </a:rPr>
              <a:t>We began our RAP journey in 2015 – 2016 with a desire to </a:t>
            </a:r>
            <a:r>
              <a:rPr lang="en-AU" b="0" i="0" dirty="0">
                <a:solidFill>
                  <a:srgbClr val="4D5156"/>
                </a:solidFill>
                <a:effectLst/>
                <a:latin typeface="arial" panose="020B0604020202020204" pitchFamily="34" charset="0"/>
              </a:rPr>
              <a:t>prime the workplace for reconciliation initiatives</a:t>
            </a:r>
          </a:p>
          <a:p>
            <a:endParaRPr lang="en-AU" sz="1200"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RAP aims to guide us to be a </a:t>
            </a:r>
            <a:r>
              <a:rPr lang="en-US" sz="1200" b="1" dirty="0">
                <a:latin typeface="+mn-lt"/>
              </a:rPr>
              <a:t>culturally safe and inclusive organisation </a:t>
            </a:r>
            <a:r>
              <a:rPr lang="en-US" sz="1200" dirty="0">
                <a:latin typeface="+mn-lt"/>
              </a:rPr>
              <a:t>for Aboriginal and Torres Strait Islander people</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However, due to organisational change, and the impacts of COVID 19 on our workforce, Endeavour Foundation did not continue our RAP journey as desired</a:t>
            </a:r>
          </a:p>
          <a:p>
            <a:endParaRPr lang="en-US" sz="1200" dirty="0">
              <a:latin typeface="+mn-lt"/>
            </a:endParaRPr>
          </a:p>
          <a:p>
            <a:r>
              <a:rPr lang="en-US" sz="1200" dirty="0">
                <a:latin typeface="+mn-lt"/>
              </a:rPr>
              <a:t>Our 2020-21 initiatives were guided by the launch of a Reflect RAP. A Reflect RAP is the first of 4 RAP levels endorsed by Reconciliation Australia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There are many actions we need to do to lay the foundation towards </a:t>
            </a:r>
            <a:r>
              <a:rPr lang="en-AU" b="1" i="0" dirty="0">
                <a:solidFill>
                  <a:srgbClr val="2C2C2C"/>
                </a:solidFill>
                <a:effectLst/>
                <a:latin typeface="Gotham Round"/>
              </a:rPr>
              <a:t>reconciliation and respect of Aboriginal and Torres Strait Islander people </a:t>
            </a:r>
          </a:p>
          <a:p>
            <a:endParaRPr lang="en-US" sz="1200" dirty="0">
              <a:latin typeface="+mn-lt"/>
            </a:endParaRPr>
          </a:p>
          <a:p>
            <a:r>
              <a:rPr lang="en-US" sz="1200" dirty="0">
                <a:latin typeface="+mn-lt"/>
              </a:rPr>
              <a:t>Our 2022 initiatives are to re-establish key relationships, provide cultural awareness among our employees, and recognise our Aboriginal and Torres Strait Islander employees</a:t>
            </a:r>
          </a:p>
          <a:p>
            <a:endParaRPr lang="en-US" sz="1200" dirty="0">
              <a:latin typeface="+mn-lt"/>
            </a:endParaRPr>
          </a:p>
          <a:p>
            <a:r>
              <a:rPr lang="en-AU" sz="1200" dirty="0">
                <a:latin typeface="+mn-lt"/>
              </a:rPr>
              <a:t>We firmly believe that we can build awareness and understanding of Aboriginal and Torres Strait Islander histories, cultures, and contributions, and to support the implementation of our reconciliation initiatives</a:t>
            </a:r>
          </a:p>
          <a:p>
            <a:pPr marL="0" indent="0">
              <a:buNone/>
            </a:pPr>
            <a:endParaRPr lang="en-AU" sz="1200" dirty="0">
              <a:latin typeface="+mn-lt"/>
            </a:endParaRPr>
          </a:p>
        </p:txBody>
      </p:sp>
      <p:sp>
        <p:nvSpPr>
          <p:cNvPr id="4" name="Slide Number Placeholder 3"/>
          <p:cNvSpPr>
            <a:spLocks noGrp="1"/>
          </p:cNvSpPr>
          <p:nvPr>
            <p:ph type="sldNum" sz="quarter" idx="5"/>
          </p:nvPr>
        </p:nvSpPr>
        <p:spPr/>
        <p:txBody>
          <a:bodyPr/>
          <a:lstStyle/>
          <a:p>
            <a:fld id="{E93D2D73-62EF-4388-87F1-21661134880F}" type="slidenum">
              <a:rPr lang="en-AU" smtClean="0"/>
              <a:t>1</a:t>
            </a:fld>
            <a:endParaRPr lang="en-AU"/>
          </a:p>
        </p:txBody>
      </p:sp>
    </p:spTree>
    <p:extLst>
      <p:ext uri="{BB962C8B-B14F-4D97-AF65-F5344CB8AC3E}">
        <p14:creationId xmlns:p14="http://schemas.microsoft.com/office/powerpoint/2010/main" val="8896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DAVID </a:t>
            </a:r>
          </a:p>
          <a:p>
            <a:endParaRPr lang="en-US" sz="1200" dirty="0">
              <a:latin typeface="+mn-lt"/>
            </a:endParaRPr>
          </a:p>
          <a:p>
            <a:r>
              <a:rPr lang="en-AU" sz="1800" dirty="0">
                <a:effectLst/>
                <a:latin typeface="Arial" panose="020B0604020202020204" pitchFamily="34" charset="0"/>
                <a:ea typeface="Calibri" panose="020F0502020204030204" pitchFamily="34" charset="0"/>
              </a:rPr>
              <a:t>Many thanks Tom.</a:t>
            </a:r>
            <a:endParaRPr lang="en-AU" sz="1800" dirty="0">
              <a:effectLst/>
              <a:latin typeface="Calibri" panose="020F050202020403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RAP = A plan for action focused on bringing about reconciliation. So, what does reconciliation mean? </a:t>
            </a:r>
            <a:endParaRPr lang="en-AU" sz="1800" dirty="0">
              <a:effectLst/>
              <a:latin typeface="Calibri" panose="020F050202020403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Reconciliation Australia says at its heart, reconciliation is about strengthening relationships between Aboriginal and Torres Strait Islander peoples and non-Indigenous peoples, for the benefit of all Australians.</a:t>
            </a:r>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 </a:t>
            </a:r>
          </a:p>
          <a:p>
            <a:r>
              <a:rPr lang="en-AU" sz="1800" spc="-45" dirty="0">
                <a:solidFill>
                  <a:srgbClr val="231F20"/>
                </a:solidFill>
                <a:effectLst/>
                <a:latin typeface="Arial" panose="020B0604020202020204" pitchFamily="34" charset="0"/>
                <a:ea typeface="Calibri" panose="020F0502020204030204" pitchFamily="34" charset="0"/>
              </a:rPr>
              <a:t>A simple dictionary definition of reconciliation is “to restore friendly relationships”.  To do this we first need to understand what has and is happening in our country that is unfriendly or promotes exclusion or disadvantage.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I’m sure we’re all enraged by what is occurring in Ukraine: a country being invaded; people being forced from their homes; terrible atrocities being inflicted on women, children, men; peace loving people being forced to take up arms to defend themselves; wanton destruction of community environs and sacred spaces.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Nothing like that would ever happen in this country right?</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Wrong … and that’s where reconciliation starts. It requires us to confront inconvenient truths. We need to recognise the impact of colonisation, dispossession, terrible atrocities, entrenched racism, and structural disadvantage introduced by generations of government policy.</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 and we need to do something about it, to make things right. And this can only be done through building relationships, through taking personal accountability for the actions that “I” can take, and by holding your leaders (Tom, Shannon, Me …) to account for actions that we need to take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We may not be in a position to hand back stolen land, or restore stolen generations, but we can do things that address the hurt and disadvantage that such actions have created.</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We </a:t>
            </a:r>
            <a:r>
              <a:rPr lang="en-AU" sz="1800" b="1" spc="-45" dirty="0">
                <a:solidFill>
                  <a:srgbClr val="231F20"/>
                </a:solidFill>
                <a:effectLst/>
                <a:latin typeface="Arial" panose="020B0604020202020204" pitchFamily="34" charset="0"/>
                <a:ea typeface="Calibri" panose="020F0502020204030204" pitchFamily="34" charset="0"/>
              </a:rPr>
              <a:t>can</a:t>
            </a:r>
            <a:r>
              <a:rPr lang="en-AU" sz="1800" spc="-45" dirty="0">
                <a:solidFill>
                  <a:srgbClr val="231F20"/>
                </a:solidFill>
                <a:effectLst/>
                <a:latin typeface="Arial" panose="020B0604020202020204" pitchFamily="34" charset="0"/>
                <a:ea typeface="Calibri" panose="020F0502020204030204" pitchFamily="34" charset="0"/>
              </a:rPr>
              <a:t> value and foster our First Nation’s people, cultures, and contributions. We </a:t>
            </a:r>
            <a:r>
              <a:rPr lang="en-AU" sz="1800" b="1" spc="-45" dirty="0">
                <a:solidFill>
                  <a:srgbClr val="231F20"/>
                </a:solidFill>
                <a:effectLst/>
                <a:latin typeface="Arial" panose="020B0604020202020204" pitchFamily="34" charset="0"/>
                <a:ea typeface="Calibri" panose="020F0502020204030204" pitchFamily="34" charset="0"/>
              </a:rPr>
              <a:t>can</a:t>
            </a:r>
            <a:r>
              <a:rPr lang="en-AU" sz="1800" spc="-45" dirty="0">
                <a:solidFill>
                  <a:srgbClr val="231F20"/>
                </a:solidFill>
                <a:effectLst/>
                <a:latin typeface="Arial" panose="020B0604020202020204" pitchFamily="34" charset="0"/>
                <a:ea typeface="Calibri" panose="020F0502020204030204" pitchFamily="34" charset="0"/>
              </a:rPr>
              <a:t> provide opportunities for inclusion. We </a:t>
            </a:r>
            <a:r>
              <a:rPr lang="en-AU" sz="1800" b="1" spc="-45" dirty="0">
                <a:solidFill>
                  <a:srgbClr val="231F20"/>
                </a:solidFill>
                <a:effectLst/>
                <a:latin typeface="Arial" panose="020B0604020202020204" pitchFamily="34" charset="0"/>
                <a:ea typeface="Calibri" panose="020F0502020204030204" pitchFamily="34" charset="0"/>
              </a:rPr>
              <a:t>can</a:t>
            </a:r>
            <a:r>
              <a:rPr lang="en-AU" sz="1800" spc="-45" dirty="0">
                <a:solidFill>
                  <a:srgbClr val="231F20"/>
                </a:solidFill>
                <a:effectLst/>
                <a:latin typeface="Arial" panose="020B0604020202020204" pitchFamily="34" charset="0"/>
                <a:ea typeface="Calibri" panose="020F0502020204030204" pitchFamily="34" charset="0"/>
              </a:rPr>
              <a:t> address the service gap for First Nations people with disabilities. We </a:t>
            </a:r>
            <a:r>
              <a:rPr lang="en-AU" sz="1800" b="1" spc="-45" dirty="0">
                <a:solidFill>
                  <a:srgbClr val="231F20"/>
                </a:solidFill>
                <a:effectLst/>
                <a:latin typeface="Arial" panose="020B0604020202020204" pitchFamily="34" charset="0"/>
                <a:ea typeface="Calibri" panose="020F0502020204030204" pitchFamily="34" charset="0"/>
              </a:rPr>
              <a:t>can</a:t>
            </a:r>
            <a:r>
              <a:rPr lang="en-AU" sz="1800" spc="-45" dirty="0">
                <a:solidFill>
                  <a:srgbClr val="231F20"/>
                </a:solidFill>
                <a:effectLst/>
                <a:latin typeface="Arial" panose="020B0604020202020204" pitchFamily="34" charset="0"/>
                <a:ea typeface="Calibri" panose="020F0502020204030204" pitchFamily="34" charset="0"/>
              </a:rPr>
              <a:t> do many things.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My personal experiences, and knowledge gained through deep personal relationships, compel me towards reconciliation … a commitment that I have had for the past 30 years. For our organisation, the work around our RAP is a visible commitment to reconciliation. I invite you to hold the Executive Leadership Team accountable for achievement of our Plan.</a:t>
            </a:r>
            <a:endParaRPr lang="en-AU" sz="1800" dirty="0">
              <a:effectLst/>
              <a:latin typeface="Calibri" panose="020F0502020204030204" pitchFamily="34" charset="0"/>
              <a:ea typeface="Calibri" panose="020F0502020204030204" pitchFamily="34" charset="0"/>
            </a:endParaRPr>
          </a:p>
          <a:p>
            <a:r>
              <a:rPr lang="en-AU" sz="1800" spc="-45" dirty="0">
                <a:solidFill>
                  <a:srgbClr val="231F20"/>
                </a:solidFill>
                <a:effectLst/>
                <a:latin typeface="Arial" panose="020B060402020202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Finally, my sincere  thanks to the Reconciliation Action Plan Working Group as representatives of Endeavour Foundation, who commit to leading the actions to ensure the plan remains front and present. Thanks particularly to Aboriginal, and Torres Strait Islander members of the working group for so graciously sharing of yourselves in our reconciliation journey.</a:t>
            </a:r>
            <a:endParaRPr lang="en-AU" sz="1800" dirty="0">
              <a:effectLst/>
              <a:latin typeface="Calibri" panose="020F0502020204030204" pitchFamily="34" charset="0"/>
              <a:ea typeface="Calibri" panose="020F0502020204030204" pitchFamily="34" charset="0"/>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pPr algn="l"/>
            <a:r>
              <a:rPr lang="en-AU" sz="1800" b="0" i="0" u="none" strike="noStrike" kern="1200" baseline="0" dirty="0">
                <a:solidFill>
                  <a:srgbClr val="000021"/>
                </a:solidFill>
                <a:latin typeface="OpenSans-Regular"/>
                <a:ea typeface="+mn-ea"/>
                <a:cs typeface="+mn-cs"/>
              </a:rPr>
              <a:t>Firstly, I want to acknowledge the </a:t>
            </a:r>
            <a:r>
              <a:rPr lang="en-AU" sz="2800" b="0" i="0" dirty="0">
                <a:effectLst/>
                <a:latin typeface="Source Serif Pro" panose="02040603050405020204" pitchFamily="18" charset="0"/>
              </a:rPr>
              <a:t>inequality between Aboriginal and Torres Strait Islander people and other Australians. </a:t>
            </a:r>
            <a:r>
              <a:rPr lang="en-US" sz="1800" dirty="0">
                <a:latin typeface="+mn-lt"/>
              </a:rPr>
              <a:t>The </a:t>
            </a:r>
            <a:r>
              <a:rPr lang="en-AU" sz="1800" b="0" i="0" u="none" strike="noStrike" kern="1200" baseline="0" dirty="0">
                <a:solidFill>
                  <a:srgbClr val="000021"/>
                </a:solidFill>
                <a:latin typeface="OpenSans-Regular"/>
                <a:ea typeface="+mn-ea"/>
                <a:cs typeface="+mn-cs"/>
              </a:rPr>
              <a:t>resilience of </a:t>
            </a:r>
            <a:r>
              <a:rPr lang="en-US" sz="1800" dirty="0">
                <a:latin typeface="+mn-lt"/>
              </a:rPr>
              <a:t>Aboriginal and Torres Strait Islander people </a:t>
            </a:r>
            <a:r>
              <a:rPr lang="en-AU" sz="1800" b="0" i="0" u="none" strike="noStrike" kern="1200" baseline="0" dirty="0">
                <a:solidFill>
                  <a:srgbClr val="000021"/>
                </a:solidFill>
                <a:latin typeface="OpenSans-Regular"/>
                <a:ea typeface="+mn-ea"/>
                <a:cs typeface="+mn-cs"/>
              </a:rPr>
              <a:t>to sustain their identity by supporting organisations committed to reconciliation – means we are the lucky ones is a phenomenal</a:t>
            </a:r>
          </a:p>
          <a:p>
            <a:pPr algn="l"/>
            <a:endParaRPr lang="en-AU" sz="1800" b="0" i="0" u="none" strike="noStrike" kern="1200" baseline="0" dirty="0">
              <a:solidFill>
                <a:srgbClr val="000021"/>
              </a:solidFill>
              <a:latin typeface="OpenSans-Regular"/>
              <a:ea typeface="+mn-ea"/>
              <a:cs typeface="+mn-cs"/>
            </a:endParaRPr>
          </a:p>
          <a:p>
            <a:pPr algn="l"/>
            <a:r>
              <a:rPr lang="en-AU" sz="1800" b="0" i="0" u="none" strike="noStrike" kern="1200" baseline="0" dirty="0">
                <a:solidFill>
                  <a:srgbClr val="000021"/>
                </a:solidFill>
                <a:latin typeface="OpenSans-Regular"/>
                <a:ea typeface="+mn-ea"/>
                <a:cs typeface="+mn-cs"/>
              </a:rPr>
              <a:t>RAPs sound like a good idea, however we need to be honest and take reconciliation seriously. We must be accountable for our actions. </a:t>
            </a:r>
          </a:p>
          <a:p>
            <a:pPr algn="l"/>
            <a:endParaRPr lang="en-AU" sz="1800" b="0" i="0" u="none" strike="noStrike" kern="1200" baseline="0" dirty="0">
              <a:solidFill>
                <a:srgbClr val="000021"/>
              </a:solidFill>
              <a:latin typeface="OpenSans-Regular"/>
              <a:ea typeface="+mn-ea"/>
              <a:cs typeface="+mn-cs"/>
            </a:endParaRPr>
          </a:p>
          <a:p>
            <a:pPr algn="l"/>
            <a:r>
              <a:rPr lang="en-AU" sz="1800" b="0" i="0" u="none" strike="noStrike" kern="1200" baseline="0" dirty="0">
                <a:solidFill>
                  <a:srgbClr val="000021"/>
                </a:solidFill>
                <a:latin typeface="OpenSans-Regular"/>
                <a:ea typeface="+mn-ea"/>
                <a:cs typeface="+mn-cs"/>
              </a:rPr>
              <a:t>Have you ever asked yourself – </a:t>
            </a:r>
            <a:r>
              <a:rPr lang="en-AU" sz="1800" b="1" i="0" u="none" strike="noStrike" kern="1200" baseline="0" dirty="0">
                <a:solidFill>
                  <a:srgbClr val="000021"/>
                </a:solidFill>
                <a:latin typeface="OpenSans-Regular"/>
                <a:ea typeface="+mn-ea"/>
                <a:cs typeface="+mn-cs"/>
              </a:rPr>
              <a:t>what does reconciliation mean to me</a:t>
            </a:r>
            <a:r>
              <a:rPr lang="en-AU" sz="1800" b="0" i="0" u="none" strike="noStrike" kern="1200" baseline="0" dirty="0">
                <a:solidFill>
                  <a:srgbClr val="000021"/>
                </a:solidFill>
                <a:latin typeface="OpenSans-Regular"/>
                <a:ea typeface="+mn-ea"/>
                <a:cs typeface="+mn-cs"/>
              </a:rPr>
              <a:t>? I have…</a:t>
            </a:r>
          </a:p>
          <a:p>
            <a:pPr algn="l"/>
            <a:endParaRPr lang="en-AU" sz="1800" b="0" i="0" u="none" strike="noStrike" kern="1200" baseline="0" dirty="0">
              <a:solidFill>
                <a:srgbClr val="000021"/>
              </a:solidFill>
              <a:latin typeface="OpenSans-Regular"/>
              <a:ea typeface="+mn-ea"/>
              <a:cs typeface="+mn-cs"/>
            </a:endParaRPr>
          </a:p>
          <a:p>
            <a:pPr algn="l"/>
            <a:r>
              <a:rPr lang="en-AU" sz="1800" b="0" i="0" u="none" strike="noStrike" kern="1200" baseline="0" dirty="0">
                <a:solidFill>
                  <a:srgbClr val="000021"/>
                </a:solidFill>
                <a:latin typeface="OpenSans-Regular"/>
                <a:ea typeface="+mn-ea"/>
                <a:cs typeface="+mn-cs"/>
              </a:rPr>
              <a:t>I am proud to lead an organisation that is committed to reconciliation….</a:t>
            </a:r>
          </a:p>
          <a:p>
            <a:pPr algn="l"/>
            <a:endParaRPr lang="en-AU" sz="1800" b="0" i="0" u="none" strike="noStrike" kern="1200" baseline="0" dirty="0">
              <a:solidFill>
                <a:srgbClr val="000021"/>
              </a:solidFill>
              <a:latin typeface="OpenSans-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baseline="0" dirty="0">
                <a:solidFill>
                  <a:srgbClr val="000021"/>
                </a:solidFill>
                <a:latin typeface="OpenSans-Regular"/>
              </a:rPr>
              <a:t>Let’s not have a RAP that fails to deliver a real impact to help close the disparity gaps between Aboriginal and Torres Strait Islander people and other Australians.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u="none" strike="noStrike" baseline="0" dirty="0">
              <a:solidFill>
                <a:srgbClr val="000021"/>
              </a:solidFill>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baseline="0" dirty="0">
                <a:solidFill>
                  <a:srgbClr val="000021"/>
                </a:solidFill>
                <a:latin typeface="OpenSans-Regular"/>
              </a:rPr>
              <a:t>Let’s be honest, brave and committed to </a:t>
            </a:r>
            <a:r>
              <a:rPr lang="en-AU" sz="1800" dirty="0">
                <a:latin typeface="+mn-lt"/>
              </a:rPr>
              <a:t>establishing genuine and more meaningful and long-term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u="none" strike="noStrike" baseline="0" dirty="0">
              <a:solidFill>
                <a:srgbClr val="000021"/>
              </a:solidFill>
              <a:latin typeface="OpenSans-Regular"/>
            </a:endParaRPr>
          </a:p>
          <a:p>
            <a:pPr algn="l"/>
            <a:r>
              <a:rPr lang="en-AU" sz="1800" dirty="0">
                <a:latin typeface="+mn-lt"/>
              </a:rPr>
              <a:t>My commitment is to </a:t>
            </a:r>
            <a:r>
              <a:rPr lang="en-AU" sz="1800" b="0" i="0" u="none" strike="noStrike" baseline="0" dirty="0">
                <a:solidFill>
                  <a:srgbClr val="000021"/>
                </a:solidFill>
                <a:latin typeface="OpenSans-Regular"/>
              </a:rPr>
              <a:t>understand where and how our existing relationship with Aboriginal and Torres Strait Islander stakeholders are – I want to know where we are strong and where we are weak</a:t>
            </a:r>
          </a:p>
          <a:p>
            <a:pPr algn="l"/>
            <a:endParaRPr lang="en-AU" sz="1800" b="0" i="0" u="none" strike="noStrike" baseline="0" dirty="0">
              <a:solidFill>
                <a:srgbClr val="000021"/>
              </a:solidFill>
              <a:latin typeface="OpenSans-Regular"/>
            </a:endParaRPr>
          </a:p>
          <a:p>
            <a:pPr algn="l"/>
            <a:r>
              <a:rPr lang="en-AU" sz="1800" b="0" i="0" u="none" strike="noStrike" baseline="0" dirty="0">
                <a:solidFill>
                  <a:srgbClr val="000021"/>
                </a:solidFill>
                <a:latin typeface="OpenSans-Regular"/>
              </a:rPr>
              <a:t>These relationships will guide our vision for reconciliation and by collaborating, we will ensure our future RAPs are meaningful, achievable, and sustainable.</a:t>
            </a:r>
          </a:p>
          <a:p>
            <a:pPr algn="l"/>
            <a:endParaRPr lang="en-AU" sz="1800" dirty="0">
              <a:latin typeface="+mn-lt"/>
            </a:endParaRPr>
          </a:p>
          <a:p>
            <a:pPr algn="l"/>
            <a:r>
              <a:rPr lang="en-AU" sz="1800" dirty="0">
                <a:latin typeface="+mn-lt"/>
              </a:rPr>
              <a:t>I </a:t>
            </a:r>
            <a:r>
              <a:rPr lang="en-AU" sz="1800" b="0" i="0" u="none" strike="noStrike" baseline="0" dirty="0">
                <a:solidFill>
                  <a:srgbClr val="000021"/>
                </a:solidFill>
                <a:latin typeface="OpenSans-Regular"/>
              </a:rPr>
              <a:t>want to express my thanks to the Reconciliation Action Plan Working Group as representatives of Endeavour Foundation, who commit to leading the actions to ensure the plan remains front and present.</a:t>
            </a:r>
          </a:p>
        </p:txBody>
      </p:sp>
      <p:sp>
        <p:nvSpPr>
          <p:cNvPr id="4" name="Slide Number Placeholder 3"/>
          <p:cNvSpPr>
            <a:spLocks noGrp="1"/>
          </p:cNvSpPr>
          <p:nvPr>
            <p:ph type="sldNum" sz="quarter" idx="5"/>
          </p:nvPr>
        </p:nvSpPr>
        <p:spPr/>
        <p:txBody>
          <a:bodyPr/>
          <a:lstStyle/>
          <a:p>
            <a:fld id="{E93D2D73-62EF-4388-87F1-21661134880F}" type="slidenum">
              <a:rPr lang="en-AU" smtClean="0"/>
              <a:t>2</a:t>
            </a:fld>
            <a:endParaRPr lang="en-AU"/>
          </a:p>
        </p:txBody>
      </p:sp>
    </p:spTree>
    <p:extLst>
      <p:ext uri="{BB962C8B-B14F-4D97-AF65-F5344CB8AC3E}">
        <p14:creationId xmlns:p14="http://schemas.microsoft.com/office/powerpoint/2010/main" val="375287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SHANNON:</a:t>
            </a:r>
          </a:p>
          <a:p>
            <a:endParaRPr lang="en-US" sz="1200" dirty="0">
              <a:latin typeface="+mn-lt"/>
            </a:endParaRPr>
          </a:p>
          <a:p>
            <a:r>
              <a:rPr lang="en-US" sz="1200" dirty="0">
                <a:latin typeface="+mn-lt"/>
              </a:rPr>
              <a:t>We are committed to reconciliation and to ensuring that our services are inclusive and respectful of the cultures and perspectives of our First Australians.</a:t>
            </a:r>
            <a:br>
              <a:rPr lang="en-US" sz="1200" dirty="0">
                <a:latin typeface="+mn-lt"/>
              </a:rPr>
            </a:br>
            <a:endParaRPr lang="en-AU" sz="1200" dirty="0">
              <a:latin typeface="+mn-lt"/>
            </a:endParaRPr>
          </a:p>
          <a:p>
            <a:r>
              <a:rPr lang="en-US" sz="1200" dirty="0">
                <a:latin typeface="+mn-lt"/>
              </a:rPr>
              <a:t>We advocate for working together towards a better future where individuals, families and communities have the disability supports they need to make their possibilities a reality. Through our sphere of influence and leadership, we will work to promote and demonstrate our commitment to reconciliation truly.</a:t>
            </a:r>
            <a:br>
              <a:rPr lang="en-US" sz="1200" dirty="0">
                <a:latin typeface="+mn-lt"/>
              </a:rPr>
            </a:br>
            <a:endParaRPr lang="en-AU" sz="1200" dirty="0">
              <a:latin typeface="+mn-lt"/>
            </a:endParaRPr>
          </a:p>
          <a:p>
            <a:r>
              <a:rPr lang="en-US" sz="1200" dirty="0">
                <a:latin typeface="+mn-lt"/>
              </a:rPr>
              <a:t>We acknowledge that each Aboriginal and Torres Strait Islander community is diverse with unique characteristics and cultures, which provide a rich context for support of people with disability.</a:t>
            </a:r>
            <a:br>
              <a:rPr lang="en-US" sz="1200" dirty="0">
                <a:latin typeface="+mn-lt"/>
              </a:rPr>
            </a:br>
            <a:endParaRPr lang="en-AU" sz="1200" dirty="0">
              <a:latin typeface="+mn-lt"/>
            </a:endParaRPr>
          </a:p>
          <a:p>
            <a:r>
              <a:rPr lang="en-US" sz="1200" dirty="0">
                <a:latin typeface="+mn-lt"/>
              </a:rPr>
              <a:t>We recognise that the principles of equity and inclusion underpin the success of disability supports for individuals, families and communities.</a:t>
            </a:r>
          </a:p>
          <a:p>
            <a:endParaRPr lang="en-US" sz="1200" dirty="0">
              <a:latin typeface="+mn-lt"/>
            </a:endParaRPr>
          </a:p>
          <a:p>
            <a:endParaRPr lang="en-US" sz="1200" dirty="0">
              <a:latin typeface="+mn-lt"/>
            </a:endParaRPr>
          </a:p>
          <a:p>
            <a:r>
              <a:rPr lang="en-AU" sz="1800" dirty="0">
                <a:effectLst/>
                <a:latin typeface="Arial" panose="020B0604020202020204" pitchFamily="34" charset="0"/>
                <a:ea typeface="Calibri" panose="020F0502020204030204" pitchFamily="34" charset="0"/>
              </a:rPr>
              <a:t>Why are we doing this:</a:t>
            </a: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it’s not only the right thing to do, but it’s the smart thing to do</a:t>
            </a: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promoting cultural diversity enhances our organisation by providing different perspectives, experiences and knowledge</a:t>
            </a: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it drives diversity of thought and demonstrates to the people we support that our workforce represents our community </a:t>
            </a: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It is also important to recognise that Aboriginal and Torres Strait Islander people have been under-represented in Australian workforces for too long. </a:t>
            </a: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By creating employment pathways for indigenous people, we improve health and wellbeing </a:t>
            </a: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My personal experience – my joy with working with people from all different walks of life.  I was both awed and amazed me that on International Day of the World’s Indigenous People in August last year, I worked in a team that had no fewer than 20 nationalities represented.  I desperately want to work in a team again that has such wonderful diversity – but for me right now in my role as EGM P&amp;C I want to start closer to home.  I want to ensure we are creating the right pathways and environment to increase our representation of Aboriginal and Torres Strait Islander People.</a:t>
            </a: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Our organisation and community deserve for us to get this right.</a:t>
            </a:r>
            <a:endParaRPr lang="en-AU" sz="1800" dirty="0">
              <a:effectLst/>
              <a:latin typeface="Calibri" panose="020F0502020204030204" pitchFamily="34" charset="0"/>
              <a:ea typeface="Calibri" panose="020F0502020204030204" pitchFamily="34" charset="0"/>
            </a:endParaRPr>
          </a:p>
          <a:p>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E93D2D73-62EF-4388-87F1-21661134880F}" type="slidenum">
              <a:rPr lang="en-AU" smtClean="0"/>
              <a:t>3</a:t>
            </a:fld>
            <a:endParaRPr lang="en-AU"/>
          </a:p>
        </p:txBody>
      </p:sp>
    </p:spTree>
    <p:extLst>
      <p:ext uri="{BB962C8B-B14F-4D97-AF65-F5344CB8AC3E}">
        <p14:creationId xmlns:p14="http://schemas.microsoft.com/office/powerpoint/2010/main" val="116914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i="0" u="none" strike="noStrike" dirty="0">
                <a:effectLst/>
                <a:latin typeface="+mn-lt"/>
              </a:rPr>
              <a:t>Tom:</a:t>
            </a:r>
          </a:p>
          <a:p>
            <a:pPr marL="171450" indent="-171450">
              <a:buFont typeface="Arial" panose="020B0604020202020204" pitchFamily="34" charset="0"/>
              <a:buChar char="•"/>
            </a:pPr>
            <a:endParaRPr lang="en-AU" sz="1200" b="0" i="0" u="none" strike="noStrike" dirty="0">
              <a:effectLst/>
              <a:latin typeface="+mn-lt"/>
            </a:endParaRPr>
          </a:p>
          <a:p>
            <a:pPr marL="171450" indent="-171450">
              <a:buFont typeface="Arial" panose="020B0604020202020204" pitchFamily="34" charset="0"/>
              <a:buChar char="•"/>
            </a:pPr>
            <a:r>
              <a:rPr lang="en-AU" sz="1200" b="0" i="0" u="none" strike="noStrike" dirty="0">
                <a:effectLst/>
                <a:latin typeface="+mn-lt"/>
              </a:rPr>
              <a:t>Identified 14 Aboriginal and Torres Strait Islander stakeholders across Queensland from</a:t>
            </a:r>
            <a:r>
              <a:rPr lang="en-AU" sz="1200" dirty="0">
                <a:latin typeface="+mn-lt"/>
              </a:rPr>
              <a:t> far North Queensland, sunshine Coast, to Brisbane, Bundaberg and Townsville. </a:t>
            </a:r>
            <a:r>
              <a:rPr lang="en-AU" sz="1800" b="0" i="0" u="none" strike="noStrike" dirty="0">
                <a:solidFill>
                  <a:srgbClr val="000000"/>
                </a:solidFill>
                <a:effectLst/>
                <a:latin typeface="Calibri" panose="020F0502020204030204" pitchFamily="34" charset="0"/>
              </a:rPr>
              <a:t>Murri Watch,</a:t>
            </a:r>
            <a:r>
              <a:rPr lang="en-AU" dirty="0"/>
              <a:t> </a:t>
            </a:r>
            <a:r>
              <a:rPr lang="en-AU" sz="1800" b="0" i="0" u="none" strike="noStrike" dirty="0">
                <a:solidFill>
                  <a:srgbClr val="000000"/>
                </a:solidFill>
                <a:effectLst/>
                <a:latin typeface="Calibri" panose="020F0502020204030204" pitchFamily="34" charset="0"/>
              </a:rPr>
              <a:t>Five Bridges (delivers MCJG),</a:t>
            </a:r>
            <a:r>
              <a:rPr lang="en-AU" dirty="0"/>
              <a:t> </a:t>
            </a:r>
            <a:r>
              <a:rPr lang="en-AU" sz="1800" b="0" i="0" u="none" strike="noStrike" dirty="0">
                <a:solidFill>
                  <a:srgbClr val="000000"/>
                </a:solidFill>
                <a:effectLst/>
                <a:latin typeface="Calibri" panose="020F0502020204030204" pitchFamily="34" charset="0"/>
              </a:rPr>
              <a:t>Maroochydore Community Justice Group (MCJG, </a:t>
            </a:r>
            <a:r>
              <a:rPr lang="en-AU" dirty="0"/>
              <a:t> </a:t>
            </a:r>
            <a:r>
              <a:rPr lang="en-AU" sz="1800" b="0" i="0" u="none" strike="noStrike" dirty="0">
                <a:solidFill>
                  <a:srgbClr val="000000"/>
                </a:solidFill>
                <a:effectLst/>
                <a:latin typeface="Calibri" panose="020F0502020204030204" pitchFamily="34" charset="0"/>
              </a:rPr>
              <a:t>Aboriginal Torres Strait Islander Legal Services</a:t>
            </a:r>
            <a:r>
              <a:rPr lang="en-AU" dirty="0"/>
              <a:t> </a:t>
            </a:r>
            <a:r>
              <a:rPr lang="en-AU" sz="1800" b="0" i="0" u="none" strike="noStrike" dirty="0">
                <a:solidFill>
                  <a:srgbClr val="000000"/>
                </a:solidFill>
                <a:effectLst/>
                <a:latin typeface="Calibri" panose="020F0502020204030204" pitchFamily="34" charset="0"/>
              </a:rPr>
              <a:t>Cultural Healing - Qld Health,</a:t>
            </a:r>
            <a:r>
              <a:rPr lang="en-AU" dirty="0"/>
              <a:t> </a:t>
            </a:r>
            <a:r>
              <a:rPr lang="en-AU" sz="1800" b="0" i="0" u="none" strike="noStrike" dirty="0">
                <a:solidFill>
                  <a:srgbClr val="000000"/>
                </a:solidFill>
                <a:effectLst/>
                <a:latin typeface="Calibri" panose="020F0502020204030204" pitchFamily="34" charset="0"/>
              </a:rPr>
              <a:t>Lyndon Davis,</a:t>
            </a:r>
            <a:r>
              <a:rPr lang="en-AU" dirty="0"/>
              <a:t> </a:t>
            </a:r>
            <a:r>
              <a:rPr lang="en-AU" sz="1800" b="0" i="0" u="none" strike="noStrike" dirty="0">
                <a:solidFill>
                  <a:srgbClr val="000000"/>
                </a:solidFill>
                <a:effectLst/>
                <a:latin typeface="Calibri" panose="020F0502020204030204" pitchFamily="34" charset="0"/>
              </a:rPr>
              <a:t>First Peoples Disability Network Australia, Aboriginal and Torres Strait Islander Health team, </a:t>
            </a:r>
            <a:r>
              <a:rPr lang="en-AU" dirty="0"/>
              <a:t> </a:t>
            </a:r>
            <a:r>
              <a:rPr lang="en-AU" sz="1800" b="0" i="0" u="none" strike="noStrike" dirty="0" err="1">
                <a:solidFill>
                  <a:srgbClr val="000000"/>
                </a:solidFill>
                <a:effectLst/>
                <a:latin typeface="Calibri" panose="020F0502020204030204" pitchFamily="34" charset="0"/>
              </a:rPr>
              <a:t>Bundyi</a:t>
            </a:r>
            <a:r>
              <a:rPr lang="en-AU" sz="1800" b="0" i="0" u="none" strike="noStrike" dirty="0">
                <a:solidFill>
                  <a:srgbClr val="000000"/>
                </a:solidFill>
                <a:effectLst/>
                <a:latin typeface="Calibri" panose="020F0502020204030204" pitchFamily="34" charset="0"/>
              </a:rPr>
              <a:t> </a:t>
            </a:r>
            <a:r>
              <a:rPr lang="en-AU" sz="1800" b="0" i="0" u="none" strike="noStrike" dirty="0" err="1">
                <a:solidFill>
                  <a:srgbClr val="000000"/>
                </a:solidFill>
                <a:effectLst/>
                <a:latin typeface="Calibri" panose="020F0502020204030204" pitchFamily="34" charset="0"/>
              </a:rPr>
              <a:t>Girri</a:t>
            </a:r>
            <a:r>
              <a:rPr lang="en-AU" sz="1800" b="0" i="0" u="none" strike="noStrike" dirty="0">
                <a:solidFill>
                  <a:srgbClr val="000000"/>
                </a:solidFill>
                <a:effectLst/>
                <a:latin typeface="Calibri" panose="020F0502020204030204" pitchFamily="34" charset="0"/>
              </a:rPr>
              <a:t> Consulting,</a:t>
            </a:r>
            <a:r>
              <a:rPr lang="en-AU" dirty="0"/>
              <a:t> </a:t>
            </a:r>
            <a:r>
              <a:rPr lang="en-AU" sz="1800" b="0" i="0" u="none" strike="noStrike" dirty="0" err="1">
                <a:solidFill>
                  <a:srgbClr val="000000"/>
                </a:solidFill>
                <a:effectLst/>
                <a:latin typeface="Calibri" panose="020F0502020204030204" pitchFamily="34" charset="0"/>
              </a:rPr>
              <a:t>Wuchopperen</a:t>
            </a:r>
            <a:r>
              <a:rPr lang="en-AU" sz="1800" b="0" i="0" u="none" strike="noStrike" dirty="0">
                <a:solidFill>
                  <a:srgbClr val="000000"/>
                </a:solidFill>
                <a:effectLst/>
                <a:latin typeface="Calibri" panose="020F0502020204030204" pitchFamily="34" charset="0"/>
              </a:rPr>
              <a:t> Health Services,</a:t>
            </a:r>
            <a:r>
              <a:rPr lang="en-AU" dirty="0"/>
              <a:t> </a:t>
            </a:r>
            <a:r>
              <a:rPr lang="en-AU" sz="1800" b="0" i="0" u="none" strike="noStrike" dirty="0" err="1">
                <a:solidFill>
                  <a:srgbClr val="000000"/>
                </a:solidFill>
                <a:effectLst/>
                <a:latin typeface="Calibri" panose="020F0502020204030204" pitchFamily="34" charset="0"/>
              </a:rPr>
              <a:t>Nintiringanyi</a:t>
            </a:r>
            <a:r>
              <a:rPr lang="en-AU" sz="1800" b="0" i="0" u="none" strike="noStrike" dirty="0">
                <a:solidFill>
                  <a:srgbClr val="000000"/>
                </a:solidFill>
                <a:effectLst/>
                <a:latin typeface="Calibri" panose="020F0502020204030204" pitchFamily="34" charset="0"/>
              </a:rPr>
              <a:t> Cultural Training,</a:t>
            </a:r>
            <a:r>
              <a:rPr lang="en-AU" dirty="0"/>
              <a:t> </a:t>
            </a:r>
            <a:r>
              <a:rPr lang="en-AU" sz="1800" b="0" i="0" u="none" strike="noStrike" dirty="0">
                <a:solidFill>
                  <a:srgbClr val="000000"/>
                </a:solidFill>
                <a:effectLst/>
                <a:latin typeface="Calibri" panose="020F0502020204030204" pitchFamily="34" charset="0"/>
              </a:rPr>
              <a:t>TAIHS</a:t>
            </a:r>
            <a:r>
              <a:rPr lang="en-AU" dirty="0"/>
              <a:t> </a:t>
            </a:r>
            <a:endParaRPr lang="en-AU" sz="1200" dirty="0">
              <a:latin typeface="+mn-lt"/>
            </a:endParaRPr>
          </a:p>
          <a:p>
            <a:pPr marL="171450" indent="-171450">
              <a:buFont typeface="Arial" panose="020B0604020202020204" pitchFamily="34" charset="0"/>
              <a:buChar char="•"/>
            </a:pPr>
            <a:endParaRPr lang="en-AU" sz="1200" dirty="0">
              <a:latin typeface="+mn-lt"/>
            </a:endParaRPr>
          </a:p>
          <a:p>
            <a:pPr marL="0" indent="0">
              <a:buFont typeface="Arial" panose="020B0604020202020204" pitchFamily="34" charset="0"/>
              <a:buNone/>
            </a:pPr>
            <a:endParaRPr lang="en-AU" sz="1200" b="0" dirty="0">
              <a:latin typeface="+mn-lt"/>
            </a:endParaRPr>
          </a:p>
          <a:p>
            <a:pPr marL="171450" indent="-171450">
              <a:buFont typeface="Arial" panose="020B0604020202020204" pitchFamily="34" charset="0"/>
              <a:buChar char="•"/>
            </a:pPr>
            <a:r>
              <a:rPr lang="en-AU" sz="1200" b="0" i="0" u="none" strike="noStrike" dirty="0">
                <a:effectLst/>
                <a:highlight>
                  <a:srgbClr val="FFFF00"/>
                </a:highlight>
                <a:latin typeface="+mn-lt"/>
              </a:rPr>
              <a:t>We’ve gone from a reflect RAP to an innovative RAP which builds on our principles of equity and inclusion. We’ll work to</a:t>
            </a:r>
            <a:r>
              <a:rPr lang="en-AU" b="0" i="0" dirty="0">
                <a:solidFill>
                  <a:srgbClr val="333333"/>
                </a:solidFill>
                <a:effectLst/>
                <a:latin typeface="FFDINWeb"/>
              </a:rPr>
              <a:t> establish and maintain mutually beneficial relationships with Aboriginal and Torres Strait Islander stakeholders and organisations. This will </a:t>
            </a:r>
            <a:r>
              <a:rPr lang="en-AU" b="0" i="0" dirty="0">
                <a:solidFill>
                  <a:srgbClr val="202124"/>
                </a:solidFill>
                <a:effectLst/>
                <a:latin typeface="arial" panose="020B0604020202020204" pitchFamily="34" charset="0"/>
              </a:rPr>
              <a:t>develop and strengthen our relationships with Aboriginal and Torres Strait Islander peoples and work towards becoming a culturally safe and inclusive organisation.</a:t>
            </a:r>
          </a:p>
          <a:p>
            <a:pPr marL="0" indent="0">
              <a:buFont typeface="Arial" panose="020B0604020202020204" pitchFamily="34" charset="0"/>
              <a:buNone/>
            </a:pPr>
            <a:endParaRPr lang="en-AU" sz="1200" b="0" i="0" u="none" strike="noStrike" dirty="0">
              <a:effectLst/>
              <a:latin typeface="+mn-lt"/>
            </a:endParaRPr>
          </a:p>
          <a:p>
            <a:pPr marL="171450" indent="-171450">
              <a:buFont typeface="Arial" panose="020B0604020202020204" pitchFamily="34" charset="0"/>
              <a:buChar char="•"/>
            </a:pPr>
            <a:r>
              <a:rPr lang="en-AU" sz="1200" b="0" i="0" u="none" strike="noStrike" dirty="0">
                <a:effectLst/>
                <a:latin typeface="+mn-lt"/>
              </a:rPr>
              <a:t>Contacted the above stakeholders for insight on best practice and ways in which we can learn from them. Collaboration is ongoing and feedback is recorded. </a:t>
            </a:r>
          </a:p>
          <a:p>
            <a:pPr marL="171450" indent="-171450">
              <a:buFont typeface="Arial" panose="020B0604020202020204" pitchFamily="34" charset="0"/>
              <a:buChar char="•"/>
            </a:pPr>
            <a:endParaRPr lang="en-AU" sz="1200" b="0" i="0" u="none" strike="noStrike" dirty="0">
              <a:effectLst/>
              <a:latin typeface="+mn-lt"/>
            </a:endParaRPr>
          </a:p>
          <a:p>
            <a:pPr marL="0" indent="0">
              <a:buFont typeface="Arial" panose="020B0604020202020204" pitchFamily="34" charset="0"/>
              <a:buNone/>
            </a:pPr>
            <a:endParaRPr lang="en-AU" sz="1200" b="0" i="0" u="none" strike="noStrike" dirty="0">
              <a:effectLst/>
              <a:latin typeface="+mn-lt"/>
            </a:endParaRPr>
          </a:p>
          <a:p>
            <a:pPr marL="171450" indent="-171450">
              <a:buFont typeface="Arial" panose="020B0604020202020204" pitchFamily="34" charset="0"/>
              <a:buChar char="•"/>
            </a:pPr>
            <a:r>
              <a:rPr lang="en-AU" sz="1200" b="0" i="0" u="none" strike="noStrike" dirty="0">
                <a:effectLst/>
                <a:latin typeface="+mn-lt"/>
              </a:rPr>
              <a:t>Recognised the Traditional Owners of 50 areas in which we operate. E.g. </a:t>
            </a:r>
            <a:r>
              <a:rPr lang="en-AU" sz="1200" dirty="0">
                <a:latin typeface="+mn-lt"/>
              </a:rPr>
              <a:t>Cairns = </a:t>
            </a:r>
            <a:r>
              <a:rPr lang="en-AU" sz="1200" dirty="0" err="1">
                <a:latin typeface="+mn-lt"/>
              </a:rPr>
              <a:t>Yidinjdji</a:t>
            </a:r>
            <a:endParaRPr lang="en-AU" sz="1200" dirty="0">
              <a:latin typeface="+mn-lt"/>
            </a:endParaRPr>
          </a:p>
          <a:p>
            <a:pPr marL="171450" indent="-171450">
              <a:buFont typeface="Arial" panose="020B0604020202020204" pitchFamily="34" charset="0"/>
              <a:buChar char="•"/>
            </a:pPr>
            <a:endParaRPr lang="en-AU" sz="1200" dirty="0">
              <a:latin typeface="+mn-lt"/>
            </a:endParaRPr>
          </a:p>
          <a:p>
            <a:pPr marL="171450" indent="-171450">
              <a:buFont typeface="Arial" panose="020B0604020202020204" pitchFamily="34" charset="0"/>
              <a:buChar char="•"/>
            </a:pPr>
            <a:endParaRPr lang="en-AU" sz="1200" dirty="0">
              <a:latin typeface="+mn-lt"/>
            </a:endParaRPr>
          </a:p>
          <a:p>
            <a:pPr marL="171450" indent="-171450">
              <a:buFont typeface="Arial" panose="020B0604020202020204" pitchFamily="34" charset="0"/>
              <a:buChar char="•"/>
            </a:pPr>
            <a:r>
              <a:rPr lang="en-AU" sz="1200" dirty="0">
                <a:latin typeface="+mn-lt"/>
              </a:rPr>
              <a:t>Raised awareness of NAIDOC week to all staff through internal newsletters and sharing stories. Last year, we hosted a Sharing Wall in Mackay, Rockhampton,</a:t>
            </a:r>
            <a:r>
              <a:rPr lang="en-AU" sz="1200" dirty="0">
                <a:effectLst/>
                <a:latin typeface="+mn-lt"/>
                <a:ea typeface="Calibri" panose="020F0502020204030204" pitchFamily="34" charset="0"/>
              </a:rPr>
              <a:t> Gladstone, Nambour and Maryborough where staff and people we support could share what NAIDOC week means to them. The theme of the year was Always was, Always Will Be. We also featured a story by Tina, a proud Larrakia (Darwin region) woman and supported employee at our Wacol site.</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6EDC1075-5956-48A9-8259-435B67F88AF7}" type="slidenum">
              <a:rPr lang="en-AU" smtClean="0"/>
              <a:t>4</a:t>
            </a:fld>
            <a:endParaRPr lang="en-AU"/>
          </a:p>
        </p:txBody>
      </p:sp>
    </p:spTree>
    <p:extLst>
      <p:ext uri="{BB962C8B-B14F-4D97-AF65-F5344CB8AC3E}">
        <p14:creationId xmlns:p14="http://schemas.microsoft.com/office/powerpoint/2010/main" val="287613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i="0" u="none" strike="noStrike" dirty="0">
                <a:effectLst/>
                <a:latin typeface="+mn-lt"/>
              </a:rPr>
              <a:t>SHANNON</a:t>
            </a:r>
          </a:p>
          <a:p>
            <a:pPr marL="171450" indent="-171450">
              <a:buFont typeface="Arial" panose="020B0604020202020204" pitchFamily="34" charset="0"/>
              <a:buChar char="•"/>
            </a:pPr>
            <a:endParaRPr lang="en-AU" sz="1200" b="0" i="0" u="none" strike="noStrike" dirty="0">
              <a:effectLst/>
              <a:latin typeface="+mn-lt"/>
            </a:endParaRPr>
          </a:p>
          <a:p>
            <a:pPr marL="171450" indent="-171450">
              <a:buFont typeface="Arial" panose="020B0604020202020204" pitchFamily="34" charset="0"/>
              <a:buChar char="•"/>
            </a:pPr>
            <a:r>
              <a:rPr lang="en-AU" sz="1200" b="0" i="0" u="none" strike="noStrike" dirty="0">
                <a:effectLst/>
                <a:latin typeface="+mn-lt"/>
              </a:rPr>
              <a:t>We’ve began </a:t>
            </a:r>
            <a:r>
              <a:rPr lang="en-AU" sz="1200" dirty="0">
                <a:latin typeface="+mn-lt"/>
              </a:rPr>
              <a:t>working with Aborig</a:t>
            </a:r>
            <a:r>
              <a:rPr lang="en-AU" sz="1200" b="0" i="0" u="none" strike="noStrike" dirty="0">
                <a:effectLst/>
                <a:latin typeface="+mn-lt"/>
              </a:rPr>
              <a:t>inal and Torres Strait Islander owned businesses and are continuing to build a business case. E.g., </a:t>
            </a:r>
            <a:r>
              <a:rPr lang="en-AU" sz="1200" dirty="0">
                <a:effectLst/>
                <a:latin typeface="+mn-lt"/>
                <a:ea typeface="Times New Roman" panose="02020603050405020304" pitchFamily="18" charset="0"/>
              </a:rPr>
              <a:t>We used an indigenous organisation called </a:t>
            </a:r>
            <a:r>
              <a:rPr lang="en-AU" sz="1200" dirty="0" err="1">
                <a:effectLst/>
                <a:latin typeface="+mn-lt"/>
                <a:ea typeface="Times New Roman" panose="02020603050405020304" pitchFamily="18" charset="0"/>
              </a:rPr>
              <a:t>Indigi</a:t>
            </a:r>
            <a:r>
              <a:rPr lang="en-AU" sz="1200" dirty="0">
                <a:effectLst/>
                <a:latin typeface="+mn-lt"/>
                <a:ea typeface="Times New Roman" panose="02020603050405020304" pitchFamily="18" charset="0"/>
              </a:rPr>
              <a:t> Print to order all of our desk flags.</a:t>
            </a:r>
          </a:p>
          <a:p>
            <a:pPr marL="0" indent="0">
              <a:buFont typeface="Arial" panose="020B0604020202020204" pitchFamily="34" charset="0"/>
              <a:buNone/>
            </a:pPr>
            <a:endParaRPr lang="en-AU" sz="1200" b="0" i="0" u="none" strike="noStrike" dirty="0">
              <a:effectLst/>
              <a:latin typeface="+mn-lt"/>
            </a:endParaRPr>
          </a:p>
          <a:p>
            <a:pPr marL="171450" indent="-171450">
              <a:buFont typeface="Arial" panose="020B0604020202020204" pitchFamily="34" charset="0"/>
              <a:buChar char="•"/>
            </a:pPr>
            <a:r>
              <a:rPr lang="en-AU" sz="1200" b="0" i="0" dirty="0">
                <a:effectLst/>
                <a:latin typeface="+mn-lt"/>
              </a:rPr>
              <a:t>We have updated </a:t>
            </a:r>
            <a:r>
              <a:rPr lang="en-AU" sz="1200" dirty="0">
                <a:effectLst/>
                <a:latin typeface="+mn-lt"/>
                <a:ea typeface="Times New Roman" panose="02020603050405020304" pitchFamily="18" charset="0"/>
              </a:rPr>
              <a:t>The Strategic Sourcing Framework (QD 6005) in our MRP to identify and source Aboriginal and Torres Strait Islander suppliers in our procurement</a:t>
            </a:r>
            <a:r>
              <a:rPr lang="en-AU" sz="1200" dirty="0">
                <a:latin typeface="+mn-lt"/>
              </a:rPr>
              <a:t> </a:t>
            </a:r>
          </a:p>
          <a:p>
            <a:endParaRPr lang="en-AU" sz="1200" dirty="0">
              <a:effectLst/>
              <a:latin typeface="+mn-lt"/>
              <a:ea typeface="+mn-ea"/>
            </a:endParaRPr>
          </a:p>
          <a:p>
            <a:pPr marL="171450" indent="-171450">
              <a:buFont typeface="Arial" panose="020B0604020202020204" pitchFamily="34" charset="0"/>
              <a:buChar char="•"/>
            </a:pPr>
            <a:r>
              <a:rPr lang="en-AU" sz="1200" dirty="0">
                <a:effectLst/>
                <a:latin typeface="+mn-lt"/>
                <a:ea typeface="Times New Roman" panose="02020603050405020304" pitchFamily="18" charset="0"/>
              </a:rPr>
              <a:t>We reviewed what existing cultural learning was available in Engage and determined our module on Indigenous Cultural awareness was not sufficient.</a:t>
            </a:r>
            <a:r>
              <a:rPr lang="en-AU" sz="1200" b="1" dirty="0">
                <a:effectLst/>
                <a:latin typeface="+mn-lt"/>
                <a:ea typeface="Times New Roman" panose="02020603050405020304" pitchFamily="18" charset="0"/>
              </a:rPr>
              <a:t> </a:t>
            </a:r>
            <a:r>
              <a:rPr lang="en-AU" sz="1200" dirty="0">
                <a:effectLst/>
                <a:latin typeface="+mn-lt"/>
                <a:ea typeface="Times New Roman" panose="02020603050405020304" pitchFamily="18" charset="0"/>
              </a:rPr>
              <a:t>We have since found a great program and working to see if their training can be rolled out in Engage. </a:t>
            </a:r>
          </a:p>
          <a:p>
            <a:endParaRPr lang="en-AU" sz="1200" dirty="0">
              <a:effectLst/>
              <a:latin typeface="+mn-l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AU" sz="1200" dirty="0">
                <a:effectLst/>
                <a:latin typeface="+mn-lt"/>
                <a:ea typeface="Times New Roman" panose="02020603050405020304" pitchFamily="18" charset="0"/>
                <a:cs typeface="Times New Roman" panose="02020603050405020304" pitchFamily="18" charset="0"/>
              </a:rPr>
              <a:t>We have identified and recommended improvements to our policies which is still ongoing</a:t>
            </a:r>
            <a:endParaRPr lang="en-AU" sz="1200" dirty="0">
              <a:effectLst/>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AU" sz="900" dirty="0">
              <a:latin typeface="+mn-lt"/>
            </a:endParaRPr>
          </a:p>
          <a:p>
            <a:endParaRPr lang="en-AU" sz="900" dirty="0">
              <a:latin typeface="+mn-lt"/>
            </a:endParaRPr>
          </a:p>
          <a:p>
            <a:endParaRPr lang="en-AU" dirty="0"/>
          </a:p>
        </p:txBody>
      </p:sp>
      <p:sp>
        <p:nvSpPr>
          <p:cNvPr id="4" name="Slide Number Placeholder 3"/>
          <p:cNvSpPr>
            <a:spLocks noGrp="1"/>
          </p:cNvSpPr>
          <p:nvPr>
            <p:ph type="sldNum" sz="quarter" idx="5"/>
          </p:nvPr>
        </p:nvSpPr>
        <p:spPr/>
        <p:txBody>
          <a:bodyPr/>
          <a:lstStyle/>
          <a:p>
            <a:fld id="{6EDC1075-5956-48A9-8259-435B67F88AF7}" type="slidenum">
              <a:rPr lang="en-AU" smtClean="0"/>
              <a:t>5</a:t>
            </a:fld>
            <a:endParaRPr lang="en-AU"/>
          </a:p>
        </p:txBody>
      </p:sp>
    </p:spTree>
    <p:extLst>
      <p:ext uri="{BB962C8B-B14F-4D97-AF65-F5344CB8AC3E}">
        <p14:creationId xmlns:p14="http://schemas.microsoft.com/office/powerpoint/2010/main" val="36725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t>
            </a:r>
          </a:p>
          <a:p>
            <a:endParaRPr lang="en-US" dirty="0"/>
          </a:p>
          <a:p>
            <a:r>
              <a:rPr lang="en-US" dirty="0"/>
              <a:t>We have information about our vision, goal, list of our RAP working group members and our full reflect RAP for 2021-2022 on the intranet and internet for anyone to see.</a:t>
            </a:r>
          </a:p>
          <a:p>
            <a:endParaRPr lang="en-US" dirty="0"/>
          </a:p>
          <a:p>
            <a:r>
              <a:rPr lang="en-US" dirty="0"/>
              <a:t>We have compiled a list of all the Traditional Owners in our operational area to raise awareness and help build an understanding of the Aboriginal and Torres Strait Islander names in which we operate.</a:t>
            </a:r>
          </a:p>
          <a:p>
            <a:endParaRPr lang="en-US" dirty="0"/>
          </a:p>
          <a:p>
            <a:r>
              <a:rPr lang="en-US" dirty="0"/>
              <a:t>We have a stakeholder register where we log our efforts in approaching and collaborating with Aboriginal and Torres Strait Islander people and </a:t>
            </a:r>
            <a:r>
              <a:rPr lang="en-US" dirty="0" err="1"/>
              <a:t>organisations</a:t>
            </a:r>
            <a:r>
              <a:rPr lang="en-US" dirty="0"/>
              <a:t> as part of our reconciliation journey. An example of these </a:t>
            </a:r>
            <a:r>
              <a:rPr lang="en-US" dirty="0" err="1"/>
              <a:t>organisation's</a:t>
            </a:r>
            <a:r>
              <a:rPr lang="en-US" dirty="0"/>
              <a:t> are </a:t>
            </a:r>
            <a:r>
              <a:rPr lang="en-AU" sz="1800" b="0" i="0" u="none" strike="noStrike" dirty="0">
                <a:solidFill>
                  <a:srgbClr val="000000"/>
                </a:solidFill>
                <a:effectLst/>
                <a:latin typeface="Calibri" panose="020F0502020204030204" pitchFamily="34" charset="0"/>
              </a:rPr>
              <a:t>Murri Watch,</a:t>
            </a:r>
            <a:r>
              <a:rPr lang="en-AU" dirty="0"/>
              <a:t> Aboriginal Torres Strait Islander Legal Services</a:t>
            </a:r>
            <a:r>
              <a:rPr lang="en-AU" sz="1800" b="0" i="0" u="none" strike="noStrike" dirty="0">
                <a:solidFill>
                  <a:srgbClr val="000000"/>
                </a:solidFill>
                <a:effectLst/>
                <a:latin typeface="Calibri" panose="020F0502020204030204" pitchFamily="34" charset="0"/>
              </a:rPr>
              <a:t> a</a:t>
            </a:r>
            <a:r>
              <a:rPr lang="en-AU" dirty="0"/>
              <a:t>nd </a:t>
            </a:r>
            <a:r>
              <a:rPr lang="en-AU" sz="1800" b="0" i="0" u="none" strike="noStrike" dirty="0">
                <a:solidFill>
                  <a:srgbClr val="000000"/>
                </a:solidFill>
                <a:effectLst/>
                <a:latin typeface="Calibri" panose="020F0502020204030204" pitchFamily="34" charset="0"/>
              </a:rPr>
              <a:t>Maroochydore Community Justice Group (MCJG)</a:t>
            </a:r>
            <a:r>
              <a:rPr lang="en-AU" dirty="0"/>
              <a:t> </a:t>
            </a:r>
            <a:endParaRPr lang="en-US" dirty="0"/>
          </a:p>
          <a:p>
            <a:endParaRPr lang="en-US" dirty="0"/>
          </a:p>
          <a:p>
            <a:r>
              <a:rPr lang="en-US" dirty="0"/>
              <a:t>Last year we ran a RAP campaign around NAIDOC week to raise awareness of what NAIDOC week is and what it means for different people. We have examples of these comms available. We have plans to create a feature piece this year </a:t>
            </a:r>
            <a:r>
              <a:rPr lang="en-US" sz="1100" dirty="0">
                <a:effectLst/>
                <a:latin typeface="Calibri" panose="020F0502020204030204" pitchFamily="34" charset="0"/>
                <a:ea typeface="Times New Roman" panose="02020603050405020304" pitchFamily="18" charset="0"/>
              </a:rPr>
              <a:t>from the perspective of an aboriginal or Torres Strait Islander person.</a:t>
            </a:r>
            <a:endParaRPr lang="en-AU" dirty="0"/>
          </a:p>
        </p:txBody>
      </p:sp>
      <p:sp>
        <p:nvSpPr>
          <p:cNvPr id="4" name="Slide Number Placeholder 3"/>
          <p:cNvSpPr>
            <a:spLocks noGrp="1"/>
          </p:cNvSpPr>
          <p:nvPr>
            <p:ph type="sldNum" sz="quarter" idx="5"/>
          </p:nvPr>
        </p:nvSpPr>
        <p:spPr/>
        <p:txBody>
          <a:bodyPr/>
          <a:lstStyle/>
          <a:p>
            <a:fld id="{E93D2D73-62EF-4388-87F1-21661134880F}" type="slidenum">
              <a:rPr lang="en-AU" smtClean="0"/>
              <a:t>6</a:t>
            </a:fld>
            <a:endParaRPr lang="en-AU"/>
          </a:p>
        </p:txBody>
      </p:sp>
    </p:spTree>
    <p:extLst>
      <p:ext uri="{BB962C8B-B14F-4D97-AF65-F5344CB8AC3E}">
        <p14:creationId xmlns:p14="http://schemas.microsoft.com/office/powerpoint/2010/main" val="281673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a:p>
            <a:r>
              <a:rPr lang="en-AU" dirty="0"/>
              <a:t>We want </a:t>
            </a:r>
            <a:r>
              <a:rPr lang="en-AU" sz="1200" dirty="0">
                <a:latin typeface="+mn-lt"/>
              </a:rPr>
              <a:t>tangible impacts and results</a:t>
            </a:r>
          </a:p>
          <a:p>
            <a:endParaRPr lang="en-AU" sz="1200" b="0" i="0" dirty="0">
              <a:effectLst/>
              <a:latin typeface="+mn-lt"/>
            </a:endParaRPr>
          </a:p>
          <a:p>
            <a:r>
              <a:rPr lang="en-AU" sz="1200" b="0" i="0" dirty="0">
                <a:effectLst/>
                <a:latin typeface="+mn-lt"/>
              </a:rPr>
              <a:t>2022 is a </a:t>
            </a:r>
            <a:r>
              <a:rPr lang="en-AU" b="0" i="0" dirty="0">
                <a:effectLst/>
                <a:latin typeface="Source Serif Pro" panose="02040603050405020204" pitchFamily="18" charset="0"/>
              </a:rPr>
              <a:t>genuine commitment to change</a:t>
            </a:r>
          </a:p>
          <a:p>
            <a:endParaRPr lang="en-AU" b="0" i="0" dirty="0">
              <a:effectLst/>
              <a:latin typeface="Source Serif Pro" panose="02040603050405020204" pitchFamily="18" charset="0"/>
            </a:endParaRPr>
          </a:p>
          <a:p>
            <a:r>
              <a:rPr lang="en-AU" b="0" i="0" dirty="0">
                <a:effectLst/>
                <a:latin typeface="Source Serif Pro" panose="02040603050405020204" pitchFamily="18" charset="0"/>
              </a:rPr>
              <a:t>We want you to all to come on board</a:t>
            </a:r>
            <a:endParaRPr lang="en-AU" sz="1200" dirty="0">
              <a:effectLst/>
              <a:latin typeface="+mn-lt"/>
            </a:endParaRPr>
          </a:p>
          <a:p>
            <a:endParaRPr lang="en-AU" sz="1800" dirty="0">
              <a:effectLst/>
              <a:latin typeface="Arial" panose="020B0604020202020204" pitchFamily="34" charset="0"/>
            </a:endParaRPr>
          </a:p>
          <a:p>
            <a:endParaRPr lang="en-AU" sz="1800" dirty="0">
              <a:effectLst/>
              <a:latin typeface="Arial" panose="020B0604020202020204" pitchFamily="34" charset="0"/>
            </a:endParaRPr>
          </a:p>
          <a:p>
            <a:r>
              <a:rPr lang="en-AU" sz="1800" dirty="0">
                <a:effectLst/>
                <a:latin typeface="Arial" panose="020B0604020202020204" pitchFamily="34" charset="0"/>
              </a:rPr>
              <a:t>SHANNON</a:t>
            </a:r>
          </a:p>
          <a:p>
            <a:r>
              <a:rPr lang="en-AU" sz="1800" dirty="0">
                <a:effectLst/>
                <a:latin typeface="Arial" panose="020B0604020202020204" pitchFamily="34" charset="0"/>
              </a:rPr>
              <a:t>We’re in the process of recruiting an Inclusion and Wellbeing specialist to conduct a review of HR policies and procedures. We’re hoping to appoint someone in the role soon and a big piece of work that they’ll be involved in </a:t>
            </a:r>
            <a:r>
              <a:rPr lang="en-AU" sz="1800" dirty="0">
                <a:effectLst/>
                <a:latin typeface="Calibri" panose="020F0502020204030204" pitchFamily="34" charset="0"/>
                <a:ea typeface="Times New Roman" panose="02020603050405020304" pitchFamily="18" charset="0"/>
              </a:rPr>
              <a:t>to identify existing anti-discrimination provisions, and future needs.</a:t>
            </a:r>
            <a:endParaRPr lang="en-AU" sz="1800" dirty="0">
              <a:effectLst/>
              <a:latin typeface="Arial" panose="020B0604020202020204" pitchFamily="34" charset="0"/>
            </a:endParaRPr>
          </a:p>
          <a:p>
            <a:endParaRPr lang="en-AU" sz="1800" dirty="0">
              <a:effectLst/>
              <a:latin typeface="Arial" panose="020B0604020202020204" pitchFamily="34" charset="0"/>
            </a:endParaRPr>
          </a:p>
          <a:p>
            <a:r>
              <a:rPr lang="en-AU" sz="1800" dirty="0">
                <a:effectLst/>
                <a:latin typeface="Arial" panose="020B0604020202020204" pitchFamily="34" charset="0"/>
              </a:rPr>
              <a:t>We’re also currently </a:t>
            </a:r>
            <a:r>
              <a:rPr lang="en-AU" sz="1800" dirty="0">
                <a:effectLst/>
                <a:latin typeface="Calibri" panose="020F0502020204030204" pitchFamily="34" charset="0"/>
              </a:rPr>
              <a:t>d</a:t>
            </a:r>
            <a:r>
              <a:rPr lang="en-AU" sz="1800" dirty="0">
                <a:effectLst/>
                <a:latin typeface="Calibri" panose="020F0502020204030204" pitchFamily="34" charset="0"/>
                <a:ea typeface="Times New Roman" panose="02020603050405020304" pitchFamily="18" charset="0"/>
              </a:rPr>
              <a:t>eveloping a business case for increasing understanding, value and recognition of Aboriginal and Torres Strait Islander cultures, histories, knowledge and rights within our organisation</a:t>
            </a:r>
            <a:r>
              <a:rPr lang="en-AU" sz="1800" dirty="0">
                <a:effectLst/>
                <a:latin typeface="Arial" panose="020B0604020202020204" pitchFamily="34" charset="0"/>
                <a:ea typeface="Times New Roman" panose="02020603050405020304" pitchFamily="18" charset="0"/>
              </a:rPr>
              <a:t>. This is ongoing but will be managed through company-wide</a:t>
            </a:r>
            <a:r>
              <a:rPr lang="en-AU" sz="1800" dirty="0">
                <a:effectLst/>
                <a:latin typeface="Arial" panose="020B0604020202020204" pitchFamily="34" charset="0"/>
              </a:rPr>
              <a:t> cultural awareness training. </a:t>
            </a:r>
          </a:p>
          <a:p>
            <a:endParaRPr lang="en-AU" sz="1800" dirty="0">
              <a:effectLst/>
              <a:latin typeface="Arial" panose="020B0604020202020204" pitchFamily="34" charset="0"/>
            </a:endParaRPr>
          </a:p>
          <a:p>
            <a:r>
              <a:rPr lang="en-AU" sz="1800" dirty="0">
                <a:effectLst/>
                <a:latin typeface="Arial" panose="020B0604020202020204" pitchFamily="34" charset="0"/>
              </a:rPr>
              <a:t>TOM</a:t>
            </a:r>
          </a:p>
          <a:p>
            <a:endParaRPr lang="en-AU" sz="1800" dirty="0">
              <a:effectLst/>
              <a:latin typeface="Arial" panose="020B0604020202020204" pitchFamily="34" charset="0"/>
            </a:endParaRPr>
          </a:p>
          <a:p>
            <a:r>
              <a:rPr lang="en-AU" sz="1800" dirty="0">
                <a:effectLst/>
                <a:latin typeface="Arial" panose="020B0604020202020204" pitchFamily="34" charset="0"/>
              </a:rPr>
              <a:t>Soon we’ll be delivering lanyards, desk flags and maps  to all our offices across Australia. Acknowledgement of Country cards will be provided for all meeting rooms, and we’ll be updating everyone’s email signature to include an acknowledgement to the traditional owners of our country. This will be done before our celebrating event on the 22 April.</a:t>
            </a:r>
            <a:endParaRPr lang="en-AU" dirty="0"/>
          </a:p>
        </p:txBody>
      </p:sp>
      <p:sp>
        <p:nvSpPr>
          <p:cNvPr id="4" name="Slide Number Placeholder 3"/>
          <p:cNvSpPr>
            <a:spLocks noGrp="1"/>
          </p:cNvSpPr>
          <p:nvPr>
            <p:ph type="sldNum" sz="quarter" idx="5"/>
          </p:nvPr>
        </p:nvSpPr>
        <p:spPr/>
        <p:txBody>
          <a:bodyPr/>
          <a:lstStyle/>
          <a:p>
            <a:fld id="{6EDC1075-5956-48A9-8259-435B67F88AF7}" type="slidenum">
              <a:rPr lang="en-AU" smtClean="0"/>
              <a:t>7</a:t>
            </a:fld>
            <a:endParaRPr lang="en-AU"/>
          </a:p>
        </p:txBody>
      </p:sp>
    </p:spTree>
    <p:extLst>
      <p:ext uri="{BB962C8B-B14F-4D97-AF65-F5344CB8AC3E}">
        <p14:creationId xmlns:p14="http://schemas.microsoft.com/office/powerpoint/2010/main" val="288063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DC1075-5956-48A9-8259-435B67F88AF7}" type="slidenum">
              <a:rPr lang="en-AU" smtClean="0"/>
              <a:t>8</a:t>
            </a:fld>
            <a:endParaRPr lang="en-AU"/>
          </a:p>
        </p:txBody>
      </p:sp>
    </p:spTree>
    <p:extLst>
      <p:ext uri="{BB962C8B-B14F-4D97-AF65-F5344CB8AC3E}">
        <p14:creationId xmlns:p14="http://schemas.microsoft.com/office/powerpoint/2010/main" val="2337964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1568B-CA17-BD4D-931E-0C1D7F8E5AE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 Placeholder 2">
            <a:extLst>
              <a:ext uri="{FF2B5EF4-FFF2-40B4-BE49-F238E27FC236}">
                <a16:creationId xmlns:a16="http://schemas.microsoft.com/office/drawing/2014/main" id="{C8356F02-ED38-4F4C-BD82-C07270EFC443}"/>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subtitle</a:t>
            </a:r>
          </a:p>
        </p:txBody>
      </p:sp>
      <p:sp>
        <p:nvSpPr>
          <p:cNvPr id="19" name="Title 1">
            <a:extLst>
              <a:ext uri="{FF2B5EF4-FFF2-40B4-BE49-F238E27FC236}">
                <a16:creationId xmlns:a16="http://schemas.microsoft.com/office/drawing/2014/main" id="{5245F59E-5C97-0A4A-B1C1-6603BB7D250A}"/>
              </a:ext>
            </a:extLst>
          </p:cNvPr>
          <p:cNvSpPr>
            <a:spLocks noGrp="1"/>
          </p:cNvSpPr>
          <p:nvPr>
            <p:ph type="title"/>
          </p:nvPr>
        </p:nvSpPr>
        <p:spPr>
          <a:xfrm>
            <a:off x="540000" y="997308"/>
            <a:ext cx="7926513" cy="2086715"/>
          </a:xfrm>
        </p:spPr>
        <p:txBody>
          <a:bodyPr anchor="t" anchorCtr="0">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9725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0FEF61-FA2B-CC41-B3E1-D8257941840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8EC78028-87C8-8A4C-B6E3-9703535B134F}"/>
              </a:ext>
            </a:extLst>
          </p:cNvPr>
          <p:cNvSpPr>
            <a:spLocks noGrp="1"/>
          </p:cNvSpPr>
          <p:nvPr>
            <p:ph type="title" hasCustomPrompt="1"/>
          </p:nvPr>
        </p:nvSpPr>
        <p:spPr>
          <a:xfrm>
            <a:off x="540000" y="1080000"/>
            <a:ext cx="7419863" cy="1981200"/>
          </a:xfrm>
        </p:spPr>
        <p:txBody>
          <a:bodyPr anchor="t" anchorCtr="0"/>
          <a:lstStyle>
            <a:lvl1pPr>
              <a:defRPr sz="3600"/>
            </a:lvl1pPr>
          </a:lstStyle>
          <a:p>
            <a:r>
              <a:rPr lang="en-US" dirty="0"/>
              <a:t>Click to edit title</a:t>
            </a:r>
          </a:p>
        </p:txBody>
      </p:sp>
      <p:sp>
        <p:nvSpPr>
          <p:cNvPr id="9" name="Text Placeholder 3">
            <a:extLst>
              <a:ext uri="{FF2B5EF4-FFF2-40B4-BE49-F238E27FC236}">
                <a16:creationId xmlns:a16="http://schemas.microsoft.com/office/drawing/2014/main" id="{829E1C14-D187-8B49-ACCA-A527A7B86840}"/>
              </a:ext>
            </a:extLst>
          </p:cNvPr>
          <p:cNvSpPr>
            <a:spLocks noGrp="1"/>
          </p:cNvSpPr>
          <p:nvPr>
            <p:ph type="body" sz="half" idx="2" hasCustomPrompt="1"/>
          </p:nvPr>
        </p:nvSpPr>
        <p:spPr>
          <a:xfrm>
            <a:off x="540000" y="3324113"/>
            <a:ext cx="7419863" cy="2362200"/>
          </a:xfrm>
          <a:prstGeom prst="rect">
            <a:avLst/>
          </a:prstGeo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130345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titl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C8A6CC-6322-AF44-A5BB-CCC43BD5ED8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C234C7BA-FE4D-AC4F-BEAD-A4E31024E80D}"/>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8512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Titl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1C6ED-3120-4C4A-913F-01221CF13A7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895221B3-CFFA-884B-89F1-01B64455343C}"/>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508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titl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201B1-8867-7E4C-AF62-7708D1D2FC8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596E4220-B179-9445-A722-5B636D03A40A}"/>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86918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Titl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CFC8A-3254-C44D-970A-BF515B57897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28484617-0172-7F45-BEE5-0C0CCFC44BC2}"/>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1372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9418-1D73-7540-AB73-BF4F68C367DB}"/>
              </a:ext>
            </a:extLst>
          </p:cNvPr>
          <p:cNvSpPr>
            <a:spLocks noGrp="1"/>
          </p:cNvSpPr>
          <p:nvPr>
            <p:ph type="title"/>
          </p:nvPr>
        </p:nvSpPr>
        <p:spPr>
          <a:xfrm>
            <a:off x="540000" y="540001"/>
            <a:ext cx="7975350" cy="920664"/>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FC3C51-2069-E846-85D7-367374AC3CD1}"/>
              </a:ext>
            </a:extLst>
          </p:cNvPr>
          <p:cNvSpPr>
            <a:spLocks noGrp="1"/>
          </p:cNvSpPr>
          <p:nvPr>
            <p:ph sz="half" idx="1"/>
          </p:nvPr>
        </p:nvSpPr>
        <p:spPr>
          <a:xfrm>
            <a:off x="54000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9A9B49E-7D25-9740-BC2E-92EA823011B1}"/>
              </a:ext>
            </a:extLst>
          </p:cNvPr>
          <p:cNvSpPr>
            <a:spLocks noGrp="1"/>
          </p:cNvSpPr>
          <p:nvPr>
            <p:ph sz="half" idx="2"/>
          </p:nvPr>
        </p:nvSpPr>
        <p:spPr>
          <a:xfrm>
            <a:off x="462915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616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7A61-652E-0E44-973E-D7D39231B418}"/>
              </a:ext>
            </a:extLst>
          </p:cNvPr>
          <p:cNvSpPr>
            <a:spLocks noGrp="1"/>
          </p:cNvSpPr>
          <p:nvPr>
            <p:ph type="title"/>
          </p:nvPr>
        </p:nvSpPr>
        <p:spPr>
          <a:xfrm>
            <a:off x="540000" y="540001"/>
            <a:ext cx="7886700" cy="873164"/>
          </a:xfrm>
        </p:spPr>
        <p:txBody>
          <a:bodyPr anchor="t" anchorCtr="0"/>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F4899-1543-AC48-9A21-C3AF9F4044E5}"/>
              </a:ext>
            </a:extLst>
          </p:cNvPr>
          <p:cNvSpPr>
            <a:spLocks noGrp="1"/>
          </p:cNvSpPr>
          <p:nvPr>
            <p:ph type="body" idx="1"/>
          </p:nvPr>
        </p:nvSpPr>
        <p:spPr>
          <a:xfrm>
            <a:off x="540001" y="1681163"/>
            <a:ext cx="3868340" cy="658276"/>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9CAE8-1D85-F942-8028-0F9439285CC0}"/>
              </a:ext>
            </a:extLst>
          </p:cNvPr>
          <p:cNvSpPr>
            <a:spLocks noGrp="1"/>
          </p:cNvSpPr>
          <p:nvPr>
            <p:ph sz="half" idx="2"/>
          </p:nvPr>
        </p:nvSpPr>
        <p:spPr>
          <a:xfrm>
            <a:off x="540001" y="2505075"/>
            <a:ext cx="3868340"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A5338E-8E4B-194C-8C74-597D6C85A3C0}"/>
              </a:ext>
            </a:extLst>
          </p:cNvPr>
          <p:cNvSpPr>
            <a:spLocks noGrp="1"/>
          </p:cNvSpPr>
          <p:nvPr>
            <p:ph type="body" sz="quarter" idx="3"/>
          </p:nvPr>
        </p:nvSpPr>
        <p:spPr>
          <a:xfrm>
            <a:off x="4629150" y="1681163"/>
            <a:ext cx="3887391" cy="658276"/>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6A473-5581-E145-8195-69BBC317F4AA}"/>
              </a:ext>
            </a:extLst>
          </p:cNvPr>
          <p:cNvSpPr>
            <a:spLocks noGrp="1"/>
          </p:cNvSpPr>
          <p:nvPr>
            <p:ph sz="quarter" idx="4"/>
          </p:nvPr>
        </p:nvSpPr>
        <p:spPr>
          <a:xfrm>
            <a:off x="4629150" y="2505075"/>
            <a:ext cx="3887391"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97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har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AB17-9BC9-AD49-81A0-0F7E4292D600}"/>
              </a:ext>
            </a:extLst>
          </p:cNvPr>
          <p:cNvSpPr>
            <a:spLocks noGrp="1"/>
          </p:cNvSpPr>
          <p:nvPr>
            <p:ph type="title"/>
          </p:nvPr>
        </p:nvSpPr>
        <p:spPr>
          <a:xfrm>
            <a:off x="540000" y="540001"/>
            <a:ext cx="7886700" cy="1325563"/>
          </a:xfrm>
        </p:spPr>
        <p:txBody>
          <a:bodyPr anchor="t" anchorCtr="0"/>
          <a:lstStyle/>
          <a:p>
            <a:r>
              <a:rPr lang="en-US"/>
              <a:t>Click to edit Master title style</a:t>
            </a:r>
            <a:endParaRPr lang="en-US" dirty="0"/>
          </a:p>
        </p:txBody>
      </p:sp>
      <p:sp>
        <p:nvSpPr>
          <p:cNvPr id="7" name="Chart Placeholder 6">
            <a:extLst>
              <a:ext uri="{FF2B5EF4-FFF2-40B4-BE49-F238E27FC236}">
                <a16:creationId xmlns:a16="http://schemas.microsoft.com/office/drawing/2014/main" id="{8ADAF529-1560-CC4A-8798-1894913747EB}"/>
              </a:ext>
            </a:extLst>
          </p:cNvPr>
          <p:cNvSpPr>
            <a:spLocks noGrp="1"/>
          </p:cNvSpPr>
          <p:nvPr>
            <p:ph type="chart" sz="quarter" idx="10"/>
          </p:nvPr>
        </p:nvSpPr>
        <p:spPr>
          <a:xfrm>
            <a:off x="540000" y="2003425"/>
            <a:ext cx="7886700" cy="3632200"/>
          </a:xfrm>
        </p:spPr>
        <p:txBody>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286498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 logo">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EF5811C-E467-ED4A-B94D-1A0B42EFA1BF}"/>
              </a:ext>
            </a:extLst>
          </p:cNvPr>
          <p:cNvSpPr>
            <a:spLocks noGrp="1"/>
          </p:cNvSpPr>
          <p:nvPr>
            <p:ph type="title" hasCustomPrompt="1"/>
          </p:nvPr>
        </p:nvSpPr>
        <p:spPr>
          <a:xfrm>
            <a:off x="540000" y="540001"/>
            <a:ext cx="7886700" cy="1325563"/>
          </a:xfrm>
        </p:spPr>
        <p:txBody>
          <a:bodyPr lIns="90000" tIns="46800" rIns="90000" bIns="46800" anchor="t" anchorCtr="0"/>
          <a:lstStyle/>
          <a:p>
            <a:r>
              <a:rPr lang="en-US" dirty="0"/>
              <a:t>Click to edit title</a:t>
            </a:r>
          </a:p>
        </p:txBody>
      </p:sp>
      <p:sp>
        <p:nvSpPr>
          <p:cNvPr id="6" name="Content Placeholder 10">
            <a:extLst>
              <a:ext uri="{FF2B5EF4-FFF2-40B4-BE49-F238E27FC236}">
                <a16:creationId xmlns:a16="http://schemas.microsoft.com/office/drawing/2014/main" id="{A1E4ED61-1122-054E-BF75-88981B4DB27E}"/>
              </a:ext>
            </a:extLst>
          </p:cNvPr>
          <p:cNvSpPr>
            <a:spLocks noGrp="1"/>
          </p:cNvSpPr>
          <p:nvPr>
            <p:ph sz="quarter" idx="10" hasCustomPrompt="1"/>
          </p:nvPr>
        </p:nvSpPr>
        <p:spPr>
          <a:xfrm>
            <a:off x="540000" y="2351315"/>
            <a:ext cx="7886700" cy="3574473"/>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893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3 columns -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7CBE8D1-156B-704F-86E5-39CF9C38E8E6}"/>
              </a:ext>
            </a:extLst>
          </p:cNvPr>
          <p:cNvSpPr>
            <a:spLocks noGrp="1"/>
          </p:cNvSpPr>
          <p:nvPr>
            <p:ph type="title" hasCustomPrompt="1"/>
          </p:nvPr>
        </p:nvSpPr>
        <p:spPr>
          <a:xfrm>
            <a:off x="540000" y="540001"/>
            <a:ext cx="7985473" cy="1122545"/>
          </a:xfrm>
        </p:spPr>
        <p:txBody>
          <a:bodyPr anchor="t" anchorCtr="0"/>
          <a:lstStyle>
            <a:lvl1pPr>
              <a:defRPr sz="3150"/>
            </a:lvl1pPr>
          </a:lstStyle>
          <a:p>
            <a:r>
              <a:rPr lang="en-US" dirty="0"/>
              <a:t>Click to edit title</a:t>
            </a:r>
          </a:p>
        </p:txBody>
      </p:sp>
      <p:sp>
        <p:nvSpPr>
          <p:cNvPr id="9" name="Text Placeholder 2">
            <a:extLst>
              <a:ext uri="{FF2B5EF4-FFF2-40B4-BE49-F238E27FC236}">
                <a16:creationId xmlns:a16="http://schemas.microsoft.com/office/drawing/2014/main" id="{665C0D04-7DEC-B741-92CB-E9EC4482670E}"/>
              </a:ext>
            </a:extLst>
          </p:cNvPr>
          <p:cNvSpPr>
            <a:spLocks noGrp="1"/>
          </p:cNvSpPr>
          <p:nvPr>
            <p:ph type="body" idx="1" hasCustomPrompt="1"/>
          </p:nvPr>
        </p:nvSpPr>
        <p:spPr>
          <a:xfrm>
            <a:off x="540000"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0" name="Text Placeholder 3">
            <a:extLst>
              <a:ext uri="{FF2B5EF4-FFF2-40B4-BE49-F238E27FC236}">
                <a16:creationId xmlns:a16="http://schemas.microsoft.com/office/drawing/2014/main" id="{8613DE25-DD03-CA44-9FB7-BB2292420420}"/>
              </a:ext>
            </a:extLst>
          </p:cNvPr>
          <p:cNvSpPr>
            <a:spLocks noGrp="1"/>
          </p:cNvSpPr>
          <p:nvPr>
            <p:ph type="body" sz="half" idx="15" hasCustomPrompt="1"/>
          </p:nvPr>
        </p:nvSpPr>
        <p:spPr>
          <a:xfrm>
            <a:off x="540000"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1" name="Text Placeholder 4">
            <a:extLst>
              <a:ext uri="{FF2B5EF4-FFF2-40B4-BE49-F238E27FC236}">
                <a16:creationId xmlns:a16="http://schemas.microsoft.com/office/drawing/2014/main" id="{C849B50E-DF63-B542-A70B-6F24B8E0ACDB}"/>
              </a:ext>
            </a:extLst>
          </p:cNvPr>
          <p:cNvSpPr>
            <a:spLocks noGrp="1"/>
          </p:cNvSpPr>
          <p:nvPr>
            <p:ph type="body" sz="quarter" idx="3" hasCustomPrompt="1"/>
          </p:nvPr>
        </p:nvSpPr>
        <p:spPr>
          <a:xfrm>
            <a:off x="3295828"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2" name="Text Placeholder 3">
            <a:extLst>
              <a:ext uri="{FF2B5EF4-FFF2-40B4-BE49-F238E27FC236}">
                <a16:creationId xmlns:a16="http://schemas.microsoft.com/office/drawing/2014/main" id="{CA136479-FBDD-974F-933E-399E939D16BD}"/>
              </a:ext>
            </a:extLst>
          </p:cNvPr>
          <p:cNvSpPr>
            <a:spLocks noGrp="1"/>
          </p:cNvSpPr>
          <p:nvPr>
            <p:ph type="body" sz="half" idx="16" hasCustomPrompt="1"/>
          </p:nvPr>
        </p:nvSpPr>
        <p:spPr>
          <a:xfrm>
            <a:off x="3287913"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3" name="Text Placeholder 4">
            <a:extLst>
              <a:ext uri="{FF2B5EF4-FFF2-40B4-BE49-F238E27FC236}">
                <a16:creationId xmlns:a16="http://schemas.microsoft.com/office/drawing/2014/main" id="{B750E2BD-7E6B-604D-9D8D-266D737353B1}"/>
              </a:ext>
            </a:extLst>
          </p:cNvPr>
          <p:cNvSpPr>
            <a:spLocks noGrp="1"/>
          </p:cNvSpPr>
          <p:nvPr>
            <p:ph type="body" sz="quarter" idx="13" hasCustomPrompt="1"/>
          </p:nvPr>
        </p:nvSpPr>
        <p:spPr>
          <a:xfrm>
            <a:off x="6049715"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4" name="Text Placeholder 3">
            <a:extLst>
              <a:ext uri="{FF2B5EF4-FFF2-40B4-BE49-F238E27FC236}">
                <a16:creationId xmlns:a16="http://schemas.microsoft.com/office/drawing/2014/main" id="{656A072B-D9DE-1044-A893-B509B60B2C25}"/>
              </a:ext>
            </a:extLst>
          </p:cNvPr>
          <p:cNvSpPr>
            <a:spLocks noGrp="1"/>
          </p:cNvSpPr>
          <p:nvPr>
            <p:ph type="body" sz="half" idx="17" hasCustomPrompt="1"/>
          </p:nvPr>
        </p:nvSpPr>
        <p:spPr>
          <a:xfrm>
            <a:off x="6049715"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58393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4345C-0823-584C-9315-BBBDD55AD90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D9B7A7F4-09F1-0044-8913-DA8CD6129F88}"/>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subtitle</a:t>
            </a:r>
          </a:p>
        </p:txBody>
      </p:sp>
      <p:sp>
        <p:nvSpPr>
          <p:cNvPr id="12" name="Title 1">
            <a:extLst>
              <a:ext uri="{FF2B5EF4-FFF2-40B4-BE49-F238E27FC236}">
                <a16:creationId xmlns:a16="http://schemas.microsoft.com/office/drawing/2014/main" id="{BF548F5E-B6E4-D742-BFE4-F4563B6D8099}"/>
              </a:ext>
            </a:extLst>
          </p:cNvPr>
          <p:cNvSpPr>
            <a:spLocks noGrp="1"/>
          </p:cNvSpPr>
          <p:nvPr>
            <p:ph type="title"/>
          </p:nvPr>
        </p:nvSpPr>
        <p:spPr>
          <a:xfrm>
            <a:off x="540000" y="997308"/>
            <a:ext cx="5295535" cy="1325563"/>
          </a:xfrm>
        </p:spPr>
        <p:txBody>
          <a:bodyPr anchor="t" anchorCtr="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074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content_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C78028-87C8-8A4C-B6E3-9703535B134F}"/>
              </a:ext>
            </a:extLst>
          </p:cNvPr>
          <p:cNvSpPr>
            <a:spLocks noGrp="1"/>
          </p:cNvSpPr>
          <p:nvPr>
            <p:ph type="title" hasCustomPrompt="1"/>
          </p:nvPr>
        </p:nvSpPr>
        <p:spPr>
          <a:xfrm>
            <a:off x="540000" y="1080000"/>
            <a:ext cx="7419863" cy="1981200"/>
          </a:xfrm>
        </p:spPr>
        <p:txBody>
          <a:bodyPr anchor="t" anchorCtr="0"/>
          <a:lstStyle>
            <a:lvl1pPr>
              <a:defRPr sz="3600"/>
            </a:lvl1pPr>
          </a:lstStyle>
          <a:p>
            <a:r>
              <a:rPr lang="en-US" dirty="0"/>
              <a:t>Click to edit title</a:t>
            </a:r>
          </a:p>
        </p:txBody>
      </p:sp>
      <p:sp>
        <p:nvSpPr>
          <p:cNvPr id="9" name="Text Placeholder 3">
            <a:extLst>
              <a:ext uri="{FF2B5EF4-FFF2-40B4-BE49-F238E27FC236}">
                <a16:creationId xmlns:a16="http://schemas.microsoft.com/office/drawing/2014/main" id="{829E1C14-D187-8B49-ACCA-A527A7B86840}"/>
              </a:ext>
            </a:extLst>
          </p:cNvPr>
          <p:cNvSpPr>
            <a:spLocks noGrp="1"/>
          </p:cNvSpPr>
          <p:nvPr>
            <p:ph type="body" sz="half" idx="2" hasCustomPrompt="1"/>
          </p:nvPr>
        </p:nvSpPr>
        <p:spPr>
          <a:xfrm>
            <a:off x="540000" y="3324113"/>
            <a:ext cx="7419863" cy="2362200"/>
          </a:xfrm>
          <a:prstGeom prst="rect">
            <a:avLst/>
          </a:prstGeo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24036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mp;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6BE41-8AF0-9F4A-8F85-4E9B4E800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27977"/>
            <a:ext cx="7772400" cy="530802"/>
          </a:xfrm>
        </p:spPr>
        <p:txBody>
          <a:bodyPr anchor="t">
            <a:normAutofit/>
          </a:bodyPr>
          <a:lstStyle>
            <a:lvl1pPr algn="l">
              <a:defRPr sz="3600">
                <a:solidFill>
                  <a:srgbClr val="6459A7"/>
                </a:solidFill>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642089C0-BD9E-9C44-93B5-BCEB6760E2DD}"/>
              </a:ext>
            </a:extLst>
          </p:cNvPr>
          <p:cNvSpPr>
            <a:spLocks noGrp="1"/>
          </p:cNvSpPr>
          <p:nvPr>
            <p:ph sz="quarter" idx="10"/>
          </p:nvPr>
        </p:nvSpPr>
        <p:spPr>
          <a:xfrm>
            <a:off x="685800" y="1427163"/>
            <a:ext cx="7772400" cy="4445000"/>
          </a:xfrm>
          <a:prstGeom prst="rect">
            <a:avLst/>
          </a:prstGeom>
        </p:spPr>
        <p:txBody>
          <a:bodyPr/>
          <a:lstStyle>
            <a:lvl1pPr>
              <a:defRPr sz="28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800" b="0" i="0">
                <a:latin typeface="Arial" panose="020B0604020202020204" pitchFamily="34" charset="0"/>
                <a:cs typeface="Arial" panose="020B0604020202020204" pitchFamily="34" charset="0"/>
              </a:defRPr>
            </a:lvl3pPr>
            <a:lvl4pPr>
              <a:defRPr sz="2800" b="0" i="0">
                <a:latin typeface="Arial" panose="020B0604020202020204" pitchFamily="34" charset="0"/>
                <a:cs typeface="Arial" panose="020B0604020202020204" pitchFamily="34" charset="0"/>
              </a:defRPr>
            </a:lvl4pPr>
            <a:lvl5pPr>
              <a:defRPr sz="2800"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909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8A25C-0B60-2E45-BAF2-175D6FD4BA5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D9B7A7F4-09F1-0044-8913-DA8CD6129F88}"/>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subtitle</a:t>
            </a:r>
          </a:p>
        </p:txBody>
      </p:sp>
      <p:sp>
        <p:nvSpPr>
          <p:cNvPr id="23" name="Title 1">
            <a:extLst>
              <a:ext uri="{FF2B5EF4-FFF2-40B4-BE49-F238E27FC236}">
                <a16:creationId xmlns:a16="http://schemas.microsoft.com/office/drawing/2014/main" id="{C342EE9E-2940-364A-83F5-5AE58DBD4FA4}"/>
              </a:ext>
            </a:extLst>
          </p:cNvPr>
          <p:cNvSpPr>
            <a:spLocks noGrp="1"/>
          </p:cNvSpPr>
          <p:nvPr>
            <p:ph type="title"/>
          </p:nvPr>
        </p:nvSpPr>
        <p:spPr>
          <a:xfrm>
            <a:off x="540000" y="997308"/>
            <a:ext cx="4834105" cy="1325563"/>
          </a:xfrm>
        </p:spPr>
        <p:txBody>
          <a:bodyPr anchor="t" anchorCtr="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7751377"/>
      </p:ext>
    </p:extLst>
  </p:cSld>
  <p:clrMapOvr>
    <a:masterClrMapping/>
  </p:clrMapOvr>
  <p:extLst>
    <p:ext uri="{DCECCB84-F9BA-43D5-87BE-67443E8EF086}">
      <p15:sldGuideLst xmlns:p15="http://schemas.microsoft.com/office/powerpoint/2012/main">
        <p15:guide id="2" pos="3840">
          <p15:clr>
            <a:srgbClr val="FBAE40"/>
          </p15:clr>
        </p15:guide>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title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043AE4-5CF9-BE4E-B183-A7098AC9C8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EFC65FF-4D00-F54C-AEA8-7EDDB2C46791}"/>
              </a:ext>
            </a:extLst>
          </p:cNvPr>
          <p:cNvSpPr>
            <a:spLocks noGrp="1"/>
          </p:cNvSpPr>
          <p:nvPr>
            <p:ph type="title"/>
          </p:nvPr>
        </p:nvSpPr>
        <p:spPr>
          <a:xfrm>
            <a:off x="890649" y="1440000"/>
            <a:ext cx="7232073" cy="2561984"/>
          </a:xfrm>
        </p:spPr>
        <p:txBody>
          <a:bodyPr>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1168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16458-6617-7644-90E1-971BF248ED5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6335C788-DB0B-E344-B84E-CDAA3066CAE1}"/>
              </a:ext>
            </a:extLst>
          </p:cNvPr>
          <p:cNvSpPr>
            <a:spLocks noGrp="1"/>
          </p:cNvSpPr>
          <p:nvPr>
            <p:ph sz="half" idx="1"/>
          </p:nvPr>
        </p:nvSpPr>
        <p:spPr>
          <a:xfrm>
            <a:off x="54000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ADC271E9-94C1-3246-A35A-C6CC0EAEAF39}"/>
              </a:ext>
            </a:extLst>
          </p:cNvPr>
          <p:cNvSpPr>
            <a:spLocks noGrp="1"/>
          </p:cNvSpPr>
          <p:nvPr>
            <p:ph sz="half" idx="2"/>
          </p:nvPr>
        </p:nvSpPr>
        <p:spPr>
          <a:xfrm>
            <a:off x="462915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F38B127-DF6D-6E48-AD32-2056E4BF479A}"/>
              </a:ext>
            </a:extLst>
          </p:cNvPr>
          <p:cNvSpPr>
            <a:spLocks noGrp="1"/>
          </p:cNvSpPr>
          <p:nvPr>
            <p:ph type="body" sz="quarter" idx="10" hasCustomPrompt="1"/>
          </p:nvPr>
        </p:nvSpPr>
        <p:spPr>
          <a:xfrm>
            <a:off x="540000" y="540000"/>
            <a:ext cx="7975350" cy="939800"/>
          </a:xfrm>
        </p:spPr>
        <p:txBody>
          <a:bodyPr>
            <a:normAutofit/>
          </a:bodyPr>
          <a:lstStyle>
            <a:lvl1pPr marL="0" indent="0">
              <a:buNone/>
              <a:defRPr sz="3300" b="1">
                <a:solidFill>
                  <a:schemeClr val="accent1"/>
                </a:solidFill>
                <a:latin typeface="+mj-lt"/>
              </a:defRPr>
            </a:lvl1pPr>
          </a:lstStyle>
          <a:p>
            <a:pPr lvl="0"/>
            <a:r>
              <a:rPr lang="en-US" dirty="0"/>
              <a:t>Click to edit title</a:t>
            </a:r>
          </a:p>
        </p:txBody>
      </p:sp>
    </p:spTree>
    <p:extLst>
      <p:ext uri="{BB962C8B-B14F-4D97-AF65-F5344CB8AC3E}">
        <p14:creationId xmlns:p14="http://schemas.microsoft.com/office/powerpoint/2010/main" val="26016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8D5361-ABF6-254E-B566-DBCCF4330AD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3057A61-652E-0E44-973E-D7D39231B418}"/>
              </a:ext>
            </a:extLst>
          </p:cNvPr>
          <p:cNvSpPr>
            <a:spLocks noGrp="1"/>
          </p:cNvSpPr>
          <p:nvPr>
            <p:ph type="title"/>
          </p:nvPr>
        </p:nvSpPr>
        <p:spPr>
          <a:xfrm>
            <a:off x="540000" y="540001"/>
            <a:ext cx="7886700" cy="896914"/>
          </a:xfrm>
        </p:spPr>
        <p:txBody>
          <a:bodyPr anchor="t" anchorCtr="0"/>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F4899-1543-AC48-9A21-C3AF9F4044E5}"/>
              </a:ext>
            </a:extLst>
          </p:cNvPr>
          <p:cNvSpPr>
            <a:spLocks noGrp="1"/>
          </p:cNvSpPr>
          <p:nvPr>
            <p:ph type="body" idx="1"/>
          </p:nvPr>
        </p:nvSpPr>
        <p:spPr>
          <a:xfrm>
            <a:off x="540001" y="1681163"/>
            <a:ext cx="3868340" cy="69390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9CAE8-1D85-F942-8028-0F9439285CC0}"/>
              </a:ext>
            </a:extLst>
          </p:cNvPr>
          <p:cNvSpPr>
            <a:spLocks noGrp="1"/>
          </p:cNvSpPr>
          <p:nvPr>
            <p:ph sz="half" idx="2"/>
          </p:nvPr>
        </p:nvSpPr>
        <p:spPr>
          <a:xfrm>
            <a:off x="540001" y="2505075"/>
            <a:ext cx="3868340"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A5338E-8E4B-194C-8C74-597D6C85A3C0}"/>
              </a:ext>
            </a:extLst>
          </p:cNvPr>
          <p:cNvSpPr>
            <a:spLocks noGrp="1"/>
          </p:cNvSpPr>
          <p:nvPr>
            <p:ph type="body" sz="quarter" idx="3"/>
          </p:nvPr>
        </p:nvSpPr>
        <p:spPr>
          <a:xfrm>
            <a:off x="4629150" y="1681163"/>
            <a:ext cx="3887391" cy="69390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6A473-5581-E145-8195-69BBC317F4AA}"/>
              </a:ext>
            </a:extLst>
          </p:cNvPr>
          <p:cNvSpPr>
            <a:spLocks noGrp="1"/>
          </p:cNvSpPr>
          <p:nvPr>
            <p:ph sz="quarter" idx="4"/>
          </p:nvPr>
        </p:nvSpPr>
        <p:spPr>
          <a:xfrm>
            <a:off x="4629150" y="2505075"/>
            <a:ext cx="3887391"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77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77A906-AE1B-FE45-8041-36FC98D2EA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760AB17-9BC9-AD49-81A0-0F7E4292D600}"/>
              </a:ext>
            </a:extLst>
          </p:cNvPr>
          <p:cNvSpPr>
            <a:spLocks noGrp="1"/>
          </p:cNvSpPr>
          <p:nvPr>
            <p:ph type="title"/>
          </p:nvPr>
        </p:nvSpPr>
        <p:spPr>
          <a:xfrm>
            <a:off x="540000" y="540001"/>
            <a:ext cx="7886700" cy="1325563"/>
          </a:xfrm>
        </p:spPr>
        <p:txBody>
          <a:bodyPr tIns="46800" anchor="t" anchorCtr="0"/>
          <a:lstStyle/>
          <a:p>
            <a:r>
              <a:rPr lang="en-US"/>
              <a:t>Click to edit Master title style</a:t>
            </a:r>
            <a:endParaRPr lang="en-US" dirty="0"/>
          </a:p>
        </p:txBody>
      </p:sp>
      <p:sp>
        <p:nvSpPr>
          <p:cNvPr id="7" name="Chart Placeholder 6">
            <a:extLst>
              <a:ext uri="{FF2B5EF4-FFF2-40B4-BE49-F238E27FC236}">
                <a16:creationId xmlns:a16="http://schemas.microsoft.com/office/drawing/2014/main" id="{8ADAF529-1560-CC4A-8798-1894913747EB}"/>
              </a:ext>
            </a:extLst>
          </p:cNvPr>
          <p:cNvSpPr>
            <a:spLocks noGrp="1"/>
          </p:cNvSpPr>
          <p:nvPr>
            <p:ph type="chart" sz="quarter" idx="10"/>
          </p:nvPr>
        </p:nvSpPr>
        <p:spPr>
          <a:xfrm>
            <a:off x="540000" y="2003425"/>
            <a:ext cx="7886700" cy="3632200"/>
          </a:xfrm>
        </p:spPr>
        <p:txBody>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7522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719F0-99A1-5B44-A0E1-673D2229B40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6">
            <a:extLst>
              <a:ext uri="{FF2B5EF4-FFF2-40B4-BE49-F238E27FC236}">
                <a16:creationId xmlns:a16="http://schemas.microsoft.com/office/drawing/2014/main" id="{2EF5811C-E467-ED4A-B94D-1A0B42EFA1BF}"/>
              </a:ext>
            </a:extLst>
          </p:cNvPr>
          <p:cNvSpPr>
            <a:spLocks noGrp="1"/>
          </p:cNvSpPr>
          <p:nvPr>
            <p:ph type="title" hasCustomPrompt="1"/>
          </p:nvPr>
        </p:nvSpPr>
        <p:spPr>
          <a:xfrm>
            <a:off x="540000" y="540001"/>
            <a:ext cx="7886700" cy="1325563"/>
          </a:xfrm>
        </p:spPr>
        <p:txBody>
          <a:bodyPr lIns="90000" tIns="46800" rIns="90000" bIns="46800" anchor="t" anchorCtr="0"/>
          <a:lstStyle/>
          <a:p>
            <a:r>
              <a:rPr lang="en-US" dirty="0"/>
              <a:t>Click to edit title</a:t>
            </a:r>
          </a:p>
        </p:txBody>
      </p:sp>
      <p:sp>
        <p:nvSpPr>
          <p:cNvPr id="6" name="Content Placeholder 10">
            <a:extLst>
              <a:ext uri="{FF2B5EF4-FFF2-40B4-BE49-F238E27FC236}">
                <a16:creationId xmlns:a16="http://schemas.microsoft.com/office/drawing/2014/main" id="{A1E4ED61-1122-054E-BF75-88981B4DB27E}"/>
              </a:ext>
            </a:extLst>
          </p:cNvPr>
          <p:cNvSpPr>
            <a:spLocks noGrp="1"/>
          </p:cNvSpPr>
          <p:nvPr>
            <p:ph sz="quarter" idx="10" hasCustomPrompt="1"/>
          </p:nvPr>
        </p:nvSpPr>
        <p:spPr>
          <a:xfrm>
            <a:off x="540000" y="2232562"/>
            <a:ext cx="7886700" cy="3669475"/>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22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hree titl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02722A-6E6F-9048-86A1-916E029ADE3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97CBE8D1-156B-704F-86E5-39CF9C38E8E6}"/>
              </a:ext>
            </a:extLst>
          </p:cNvPr>
          <p:cNvSpPr>
            <a:spLocks noGrp="1"/>
          </p:cNvSpPr>
          <p:nvPr>
            <p:ph type="title" hasCustomPrompt="1"/>
          </p:nvPr>
        </p:nvSpPr>
        <p:spPr>
          <a:xfrm>
            <a:off x="540000" y="452718"/>
            <a:ext cx="7985473" cy="1400530"/>
          </a:xfrm>
        </p:spPr>
        <p:txBody>
          <a:bodyPr anchor="t" anchorCtr="0"/>
          <a:lstStyle>
            <a:lvl1pPr>
              <a:defRPr sz="3150"/>
            </a:lvl1pPr>
          </a:lstStyle>
          <a:p>
            <a:r>
              <a:rPr lang="en-US" dirty="0"/>
              <a:t>Click to edit title</a:t>
            </a:r>
          </a:p>
        </p:txBody>
      </p:sp>
      <p:sp>
        <p:nvSpPr>
          <p:cNvPr id="9" name="Text Placeholder 2">
            <a:extLst>
              <a:ext uri="{FF2B5EF4-FFF2-40B4-BE49-F238E27FC236}">
                <a16:creationId xmlns:a16="http://schemas.microsoft.com/office/drawing/2014/main" id="{665C0D04-7DEC-B741-92CB-E9EC4482670E}"/>
              </a:ext>
            </a:extLst>
          </p:cNvPr>
          <p:cNvSpPr>
            <a:spLocks noGrp="1"/>
          </p:cNvSpPr>
          <p:nvPr>
            <p:ph type="body" idx="1" hasCustomPrompt="1"/>
          </p:nvPr>
        </p:nvSpPr>
        <p:spPr>
          <a:xfrm>
            <a:off x="540000"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0" name="Text Placeholder 3">
            <a:extLst>
              <a:ext uri="{FF2B5EF4-FFF2-40B4-BE49-F238E27FC236}">
                <a16:creationId xmlns:a16="http://schemas.microsoft.com/office/drawing/2014/main" id="{8613DE25-DD03-CA44-9FB7-BB2292420420}"/>
              </a:ext>
            </a:extLst>
          </p:cNvPr>
          <p:cNvSpPr>
            <a:spLocks noGrp="1"/>
          </p:cNvSpPr>
          <p:nvPr>
            <p:ph type="body" sz="half" idx="15" hasCustomPrompt="1"/>
          </p:nvPr>
        </p:nvSpPr>
        <p:spPr>
          <a:xfrm>
            <a:off x="540000"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1" name="Text Placeholder 4">
            <a:extLst>
              <a:ext uri="{FF2B5EF4-FFF2-40B4-BE49-F238E27FC236}">
                <a16:creationId xmlns:a16="http://schemas.microsoft.com/office/drawing/2014/main" id="{C849B50E-DF63-B542-A70B-6F24B8E0ACDB}"/>
              </a:ext>
            </a:extLst>
          </p:cNvPr>
          <p:cNvSpPr>
            <a:spLocks noGrp="1"/>
          </p:cNvSpPr>
          <p:nvPr>
            <p:ph type="body" sz="quarter" idx="3" hasCustomPrompt="1"/>
          </p:nvPr>
        </p:nvSpPr>
        <p:spPr>
          <a:xfrm>
            <a:off x="3286922"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2" name="Text Placeholder 3">
            <a:extLst>
              <a:ext uri="{FF2B5EF4-FFF2-40B4-BE49-F238E27FC236}">
                <a16:creationId xmlns:a16="http://schemas.microsoft.com/office/drawing/2014/main" id="{CA136479-FBDD-974F-933E-399E939D16BD}"/>
              </a:ext>
            </a:extLst>
          </p:cNvPr>
          <p:cNvSpPr>
            <a:spLocks noGrp="1"/>
          </p:cNvSpPr>
          <p:nvPr>
            <p:ph type="body" sz="half" idx="16" hasCustomPrompt="1"/>
          </p:nvPr>
        </p:nvSpPr>
        <p:spPr>
          <a:xfrm>
            <a:off x="3279007"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3" name="Text Placeholder 4">
            <a:extLst>
              <a:ext uri="{FF2B5EF4-FFF2-40B4-BE49-F238E27FC236}">
                <a16:creationId xmlns:a16="http://schemas.microsoft.com/office/drawing/2014/main" id="{B750E2BD-7E6B-604D-9D8D-266D737353B1}"/>
              </a:ext>
            </a:extLst>
          </p:cNvPr>
          <p:cNvSpPr>
            <a:spLocks noGrp="1"/>
          </p:cNvSpPr>
          <p:nvPr>
            <p:ph type="body" sz="quarter" idx="13" hasCustomPrompt="1"/>
          </p:nvPr>
        </p:nvSpPr>
        <p:spPr>
          <a:xfrm>
            <a:off x="6049715"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4" name="Text Placeholder 3">
            <a:extLst>
              <a:ext uri="{FF2B5EF4-FFF2-40B4-BE49-F238E27FC236}">
                <a16:creationId xmlns:a16="http://schemas.microsoft.com/office/drawing/2014/main" id="{656A072B-D9DE-1044-A893-B509B60B2C25}"/>
              </a:ext>
            </a:extLst>
          </p:cNvPr>
          <p:cNvSpPr>
            <a:spLocks noGrp="1"/>
          </p:cNvSpPr>
          <p:nvPr>
            <p:ph type="body" sz="half" idx="17" hasCustomPrompt="1"/>
          </p:nvPr>
        </p:nvSpPr>
        <p:spPr>
          <a:xfrm>
            <a:off x="6049715"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141199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635867-D519-FC4D-8FA0-72CBD7AA3E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AD3ED7-4A1B-344A-AD89-107DB366C1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54492D6-41EA-E147-9820-0624AF097897}"/>
              </a:ext>
            </a:extLst>
          </p:cNvPr>
          <p:cNvPicPr>
            <a:picLocks noChangeAspect="1"/>
          </p:cNvPicPr>
          <p:nvPr userDrawn="1"/>
        </p:nvPicPr>
        <p:blipFill>
          <a:blip r:embed="rId23"/>
          <a:stretch>
            <a:fillRect/>
          </a:stretch>
        </p:blipFill>
        <p:spPr>
          <a:xfrm>
            <a:off x="0" y="0"/>
            <a:ext cx="9144000" cy="6858000"/>
          </a:xfrm>
          <a:prstGeom prst="rect">
            <a:avLst/>
          </a:prstGeom>
        </p:spPr>
      </p:pic>
    </p:spTree>
    <p:extLst>
      <p:ext uri="{BB962C8B-B14F-4D97-AF65-F5344CB8AC3E}">
        <p14:creationId xmlns:p14="http://schemas.microsoft.com/office/powerpoint/2010/main" val="23993692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2" r:id="rId5"/>
    <p:sldLayoutId id="2147483693" r:id="rId6"/>
    <p:sldLayoutId id="2147483694" r:id="rId7"/>
    <p:sldLayoutId id="2147483695" r:id="rId8"/>
    <p:sldLayoutId id="2147483696" r:id="rId9"/>
    <p:sldLayoutId id="2147483697" r:id="rId10"/>
    <p:sldLayoutId id="2147483688" r:id="rId11"/>
    <p:sldLayoutId id="2147483689" r:id="rId12"/>
    <p:sldLayoutId id="2147483690" r:id="rId13"/>
    <p:sldLayoutId id="2147483691" r:id="rId14"/>
    <p:sldLayoutId id="2147483698" r:id="rId15"/>
    <p:sldLayoutId id="2147483699" r:id="rId16"/>
    <p:sldLayoutId id="2147483700" r:id="rId17"/>
    <p:sldLayoutId id="2147483701" r:id="rId18"/>
    <p:sldLayoutId id="2147483702" r:id="rId19"/>
    <p:sldLayoutId id="2147483703" r:id="rId20"/>
    <p:sldLayoutId id="2147483704" r:id="rId2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hyperlink" Target="file:///\\endeavour.com.au\EFData\N\CSM\_Communication\_Divisions\RAP\RAP%202022%20comms\FW%20NAIDOC%20Weeks%20-%20Comms%20update.msg" TargetMode="External"/><Relationship Id="rId3" Type="http://schemas.openxmlformats.org/officeDocument/2006/relationships/hyperlink" Target="https://intranet.endeavour.com.au/about/reconciliation-action-plan/" TargetMode="External"/><Relationship Id="rId7" Type="http://schemas.openxmlformats.org/officeDocument/2006/relationships/hyperlink" Target="file:///\\endeavour.com.au\EFData\N\CSM\_Communication\_Divisions\RAP\RAP%202022%20comms\Stakeholder%20Register.xlsx"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file:///\\endeavour.com.au\EFData\N\CSM\_Communication\_Divisions\RAP\RAP%202022%20comms\Endeavour%20Group%20Locations%20Indigenous%20Australian%20Names.xlsx" TargetMode="External"/><Relationship Id="rId5" Type="http://schemas.openxmlformats.org/officeDocument/2006/relationships/hyperlink" Target="https://www.endeavour.com.au/-/media/project/endeavour/endeavour-website/home/our-endeavour/reconciliation-action-plan/2021/reflect_reconciliation_action_plan_2021-2022.pdf" TargetMode="External"/><Relationship Id="rId4" Type="http://schemas.openxmlformats.org/officeDocument/2006/relationships/hyperlink" Target="https://www.endeavour.com.au/our-endeavour-foundation/reconciliation-action-pla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C4E2-46C9-4E0B-90DB-83D581B82F3D}"/>
              </a:ext>
            </a:extLst>
          </p:cNvPr>
          <p:cNvSpPr>
            <a:spLocks noGrp="1"/>
          </p:cNvSpPr>
          <p:nvPr>
            <p:ph type="ctrTitle"/>
          </p:nvPr>
        </p:nvSpPr>
        <p:spPr>
          <a:xfrm>
            <a:off x="685800" y="527977"/>
            <a:ext cx="7950200" cy="530802"/>
          </a:xfrm>
        </p:spPr>
        <p:txBody>
          <a:bodyPr>
            <a:normAutofit/>
          </a:bodyPr>
          <a:lstStyle/>
          <a:p>
            <a:r>
              <a:rPr lang="en-US" sz="2800" dirty="0"/>
              <a:t>Reconciliation at Endeavour Foundation </a:t>
            </a:r>
            <a:endParaRPr lang="en-AU" sz="2800" dirty="0"/>
          </a:p>
        </p:txBody>
      </p:sp>
      <p:sp>
        <p:nvSpPr>
          <p:cNvPr id="3" name="Content Placeholder 2">
            <a:extLst>
              <a:ext uri="{FF2B5EF4-FFF2-40B4-BE49-F238E27FC236}">
                <a16:creationId xmlns:a16="http://schemas.microsoft.com/office/drawing/2014/main" id="{8C3CB806-CFB9-40B3-B1EE-D6F66ADE1D60}"/>
              </a:ext>
            </a:extLst>
          </p:cNvPr>
          <p:cNvSpPr>
            <a:spLocks noGrp="1"/>
          </p:cNvSpPr>
          <p:nvPr>
            <p:ph sz="quarter" idx="10"/>
          </p:nvPr>
        </p:nvSpPr>
        <p:spPr>
          <a:xfrm>
            <a:off x="807233" y="1094861"/>
            <a:ext cx="8140824" cy="4997531"/>
          </a:xfrm>
        </p:spPr>
        <p:txBody>
          <a:bodyPr>
            <a:noAutofit/>
          </a:bodyPr>
          <a:lstStyle/>
          <a:p>
            <a:pPr marL="0" indent="0">
              <a:buNone/>
            </a:pPr>
            <a:r>
              <a:rPr lang="en-AU" sz="2000" dirty="0">
                <a:latin typeface="+mn-lt"/>
              </a:rPr>
              <a:t>We are at the beginning of our journey… </a:t>
            </a:r>
          </a:p>
          <a:p>
            <a:pPr marL="0" indent="0">
              <a:buNone/>
            </a:pPr>
            <a:endParaRPr lang="en-US" sz="2000" dirty="0">
              <a:latin typeface="+mn-lt"/>
            </a:endParaRPr>
          </a:p>
          <a:p>
            <a:pPr marL="0" indent="0">
              <a:buNone/>
            </a:pPr>
            <a:r>
              <a:rPr lang="en-US" sz="2000" dirty="0">
                <a:latin typeface="+mn-lt"/>
              </a:rPr>
              <a:t>Our first </a:t>
            </a:r>
            <a:r>
              <a:rPr lang="en-AU" sz="2000" dirty="0">
                <a:latin typeface="+mn-lt"/>
              </a:rPr>
              <a:t>Reconciliation Action Plan (RAP) </a:t>
            </a:r>
            <a:r>
              <a:rPr lang="en-US" sz="2000" dirty="0">
                <a:latin typeface="+mn-lt"/>
              </a:rPr>
              <a:t>was</a:t>
            </a:r>
            <a:r>
              <a:rPr lang="en-US" sz="2000" b="1" dirty="0">
                <a:latin typeface="+mn-lt"/>
              </a:rPr>
              <a:t> </a:t>
            </a:r>
            <a:r>
              <a:rPr lang="en-US" sz="2000" dirty="0">
                <a:latin typeface="+mn-lt"/>
              </a:rPr>
              <a:t>in 2015</a:t>
            </a:r>
          </a:p>
          <a:p>
            <a:pPr marL="0" indent="0">
              <a:buNone/>
            </a:pPr>
            <a:endParaRPr lang="en-US" sz="2000" dirty="0">
              <a:latin typeface="+mn-lt"/>
            </a:endParaRPr>
          </a:p>
          <a:p>
            <a:pPr marL="0" indent="0">
              <a:buNone/>
            </a:pPr>
            <a:r>
              <a:rPr lang="en-AU" sz="2000" dirty="0">
                <a:latin typeface="+mn-lt"/>
              </a:rPr>
              <a:t>A RAP is a formal statement of commitment to reconciliation</a:t>
            </a:r>
            <a:r>
              <a:rPr lang="en-AU" sz="1400" b="0" i="0" dirty="0">
                <a:solidFill>
                  <a:srgbClr val="2C2C2C"/>
                </a:solidFill>
                <a:effectLst/>
                <a:latin typeface="Gotham Round"/>
              </a:rPr>
              <a:t> </a:t>
            </a:r>
            <a:endParaRPr lang="en-US" sz="2000" dirty="0">
              <a:latin typeface="+mn-lt"/>
            </a:endParaRPr>
          </a:p>
          <a:p>
            <a:pPr marL="0" indent="0">
              <a:buNone/>
            </a:pPr>
            <a:endParaRPr lang="en-US" sz="2000" dirty="0">
              <a:latin typeface="+mn-lt"/>
            </a:endParaRPr>
          </a:p>
          <a:p>
            <a:pPr marL="0" indent="0">
              <a:buNone/>
            </a:pPr>
            <a:r>
              <a:rPr lang="en-US" sz="2000" dirty="0">
                <a:latin typeface="+mn-lt"/>
              </a:rPr>
              <a:t>Organisational changes and COVID-19 delayed progress</a:t>
            </a:r>
          </a:p>
          <a:p>
            <a:endParaRPr lang="en-US" sz="2000" dirty="0">
              <a:latin typeface="+mn-lt"/>
            </a:endParaRPr>
          </a:p>
          <a:p>
            <a:pPr marL="0" indent="0">
              <a:buNone/>
            </a:pPr>
            <a:r>
              <a:rPr lang="en-US" sz="2000" dirty="0">
                <a:latin typeface="+mn-lt"/>
              </a:rPr>
              <a:t>2020-21: </a:t>
            </a:r>
            <a:r>
              <a:rPr lang="en-AU" sz="2000" dirty="0">
                <a:latin typeface="+mn-lt"/>
              </a:rPr>
              <a:t>released a </a:t>
            </a:r>
            <a:r>
              <a:rPr lang="en-AU" sz="2000" b="1" dirty="0">
                <a:latin typeface="+mn-lt"/>
              </a:rPr>
              <a:t>Reflect RAP </a:t>
            </a:r>
            <a:r>
              <a:rPr lang="en-AU" sz="2000" dirty="0">
                <a:latin typeface="+mn-lt"/>
              </a:rPr>
              <a:t>confirming</a:t>
            </a:r>
            <a:r>
              <a:rPr lang="en-AU" sz="2000" b="1" dirty="0">
                <a:latin typeface="+mn-lt"/>
              </a:rPr>
              <a:t> </a:t>
            </a:r>
            <a:r>
              <a:rPr lang="en-AU" sz="2000" dirty="0">
                <a:latin typeface="+mn-lt"/>
              </a:rPr>
              <a:t>our commitment</a:t>
            </a:r>
          </a:p>
          <a:p>
            <a:pPr lvl="1"/>
            <a:r>
              <a:rPr lang="en-AU" sz="2000" dirty="0">
                <a:latin typeface="+mn-lt"/>
              </a:rPr>
              <a:t>endorsed by Reconciliation Australia</a:t>
            </a:r>
          </a:p>
          <a:p>
            <a:pPr lvl="1"/>
            <a:r>
              <a:rPr lang="en-US" sz="2000" dirty="0">
                <a:latin typeface="+mn-lt"/>
              </a:rPr>
              <a:t>4 levels of RAPs: Reflect, Innovate, Stretch, Elevate </a:t>
            </a:r>
          </a:p>
          <a:p>
            <a:pPr marL="0" indent="0">
              <a:buNone/>
            </a:pPr>
            <a:endParaRPr lang="en-AU" sz="2000" dirty="0">
              <a:latin typeface="+mn-lt"/>
            </a:endParaRPr>
          </a:p>
          <a:p>
            <a:pPr marL="0" indent="0" algn="l">
              <a:buNone/>
            </a:pPr>
            <a:r>
              <a:rPr lang="en-AU" sz="2000" dirty="0">
                <a:latin typeface="+mn-lt"/>
              </a:rPr>
              <a:t>2022: assess our approach to reconciliation and recognition of Aboriginal and Torres Strait Islander people</a:t>
            </a:r>
          </a:p>
        </p:txBody>
      </p:sp>
      <p:sp>
        <p:nvSpPr>
          <p:cNvPr id="4" name="AutoShape 2">
            <a:extLst>
              <a:ext uri="{FF2B5EF4-FFF2-40B4-BE49-F238E27FC236}">
                <a16:creationId xmlns:a16="http://schemas.microsoft.com/office/drawing/2014/main" id="{800F25E4-3709-4166-B2D6-766BA269844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93781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C4E2-46C9-4E0B-90DB-83D581B82F3D}"/>
              </a:ext>
            </a:extLst>
          </p:cNvPr>
          <p:cNvSpPr>
            <a:spLocks noGrp="1"/>
          </p:cNvSpPr>
          <p:nvPr>
            <p:ph type="ctrTitle"/>
          </p:nvPr>
        </p:nvSpPr>
        <p:spPr>
          <a:xfrm>
            <a:off x="685800" y="527977"/>
            <a:ext cx="7950200" cy="530802"/>
          </a:xfrm>
        </p:spPr>
        <p:txBody>
          <a:bodyPr>
            <a:normAutofit fontScale="90000"/>
          </a:bodyPr>
          <a:lstStyle/>
          <a:p>
            <a:r>
              <a:rPr lang="en-US" dirty="0"/>
              <a:t>Our vision for reconciliation  </a:t>
            </a:r>
            <a:endParaRPr lang="en-AU" dirty="0"/>
          </a:p>
        </p:txBody>
      </p:sp>
      <p:sp>
        <p:nvSpPr>
          <p:cNvPr id="3" name="Content Placeholder 2">
            <a:extLst>
              <a:ext uri="{FF2B5EF4-FFF2-40B4-BE49-F238E27FC236}">
                <a16:creationId xmlns:a16="http://schemas.microsoft.com/office/drawing/2014/main" id="{8C3CB806-CFB9-40B3-B1EE-D6F66ADE1D60}"/>
              </a:ext>
            </a:extLst>
          </p:cNvPr>
          <p:cNvSpPr>
            <a:spLocks noGrp="1"/>
          </p:cNvSpPr>
          <p:nvPr>
            <p:ph sz="quarter" idx="10"/>
          </p:nvPr>
        </p:nvSpPr>
        <p:spPr>
          <a:xfrm>
            <a:off x="749300" y="1443699"/>
            <a:ext cx="7950200" cy="4886324"/>
          </a:xfrm>
        </p:spPr>
        <p:txBody>
          <a:bodyPr>
            <a:noAutofit/>
          </a:bodyPr>
          <a:lstStyle/>
          <a:p>
            <a:pPr marL="0" indent="0">
              <a:spcBef>
                <a:spcPts val="0"/>
              </a:spcBef>
              <a:spcAft>
                <a:spcPts val="0"/>
              </a:spcAft>
              <a:buNone/>
            </a:pPr>
            <a:endParaRPr lang="en-AU" sz="2400" dirty="0">
              <a:latin typeface="+mn-lt"/>
            </a:endParaRPr>
          </a:p>
          <a:p>
            <a:pPr marL="0" indent="0">
              <a:spcBef>
                <a:spcPts val="0"/>
              </a:spcBef>
              <a:spcAft>
                <a:spcPts val="0"/>
              </a:spcAft>
              <a:buNone/>
            </a:pPr>
            <a:r>
              <a:rPr lang="en-AU" sz="2400" b="1" dirty="0">
                <a:latin typeface="+mn-lt"/>
              </a:rPr>
              <a:t>What does reconciliation mean? </a:t>
            </a:r>
          </a:p>
          <a:p>
            <a:pPr>
              <a:spcBef>
                <a:spcPts val="0"/>
              </a:spcBef>
            </a:pPr>
            <a:r>
              <a:rPr lang="en-AU" sz="2400" dirty="0">
                <a:latin typeface="+mn-lt"/>
              </a:rPr>
              <a:t>Confront inconvenient truths</a:t>
            </a:r>
          </a:p>
          <a:p>
            <a:pPr>
              <a:spcBef>
                <a:spcPts val="0"/>
              </a:spcBef>
            </a:pPr>
            <a:endParaRPr lang="en-AU" sz="2400" dirty="0">
              <a:latin typeface="+mn-lt"/>
            </a:endParaRPr>
          </a:p>
          <a:p>
            <a:pPr marL="0" indent="0">
              <a:spcBef>
                <a:spcPts val="0"/>
              </a:spcBef>
              <a:buNone/>
            </a:pPr>
            <a:r>
              <a:rPr lang="en-AU" sz="2400" b="1" dirty="0">
                <a:latin typeface="+mn-lt"/>
              </a:rPr>
              <a:t>We can </a:t>
            </a:r>
            <a:r>
              <a:rPr lang="en-AU" sz="2400" dirty="0">
                <a:latin typeface="+mn-lt"/>
              </a:rPr>
              <a:t>- value and foster; opportunities for inclusion; address service gap </a:t>
            </a:r>
          </a:p>
          <a:p>
            <a:pPr marL="0" indent="0">
              <a:spcBef>
                <a:spcPts val="0"/>
              </a:spcBef>
              <a:buNone/>
            </a:pPr>
            <a:endParaRPr lang="en-AU" sz="2400" dirty="0">
              <a:latin typeface="+mn-lt"/>
            </a:endParaRPr>
          </a:p>
          <a:p>
            <a:pPr marL="0" indent="0">
              <a:spcBef>
                <a:spcPts val="0"/>
              </a:spcBef>
              <a:buNone/>
            </a:pPr>
            <a:r>
              <a:rPr lang="en-AU" sz="2400" dirty="0">
                <a:latin typeface="+mn-lt"/>
              </a:rPr>
              <a:t>Keep the </a:t>
            </a:r>
            <a:r>
              <a:rPr lang="en-AU" sz="2400" b="1" dirty="0">
                <a:latin typeface="+mn-lt"/>
              </a:rPr>
              <a:t>Executive Leadership Team </a:t>
            </a:r>
            <a:r>
              <a:rPr lang="en-AU" sz="2400" dirty="0">
                <a:latin typeface="+mn-lt"/>
              </a:rPr>
              <a:t>accountable </a:t>
            </a:r>
          </a:p>
          <a:p>
            <a:pPr marL="0" indent="0">
              <a:spcBef>
                <a:spcPts val="0"/>
              </a:spcBef>
              <a:buNone/>
            </a:pPr>
            <a:endParaRPr lang="en-AU" sz="2400" dirty="0">
              <a:latin typeface="+mn-lt"/>
            </a:endParaRPr>
          </a:p>
          <a:p>
            <a:pPr marL="0" indent="0">
              <a:spcBef>
                <a:spcPts val="0"/>
              </a:spcBef>
              <a:spcAft>
                <a:spcPts val="0"/>
              </a:spcAft>
              <a:buNone/>
            </a:pPr>
            <a:r>
              <a:rPr lang="en-AU" sz="2400" b="1" dirty="0">
                <a:latin typeface="+mn-lt"/>
              </a:rPr>
              <a:t>Real RAP outcomes = </a:t>
            </a:r>
            <a:r>
              <a:rPr lang="en-AU" sz="2400" b="1">
                <a:latin typeface="+mn-lt"/>
              </a:rPr>
              <a:t>reconciliation success</a:t>
            </a:r>
            <a:endParaRPr lang="en-AU" sz="2400" dirty="0">
              <a:latin typeface="+mn-lt"/>
            </a:endParaRPr>
          </a:p>
          <a:p>
            <a:pPr marL="0" indent="0">
              <a:spcBef>
                <a:spcPts val="0"/>
              </a:spcBef>
              <a:spcAft>
                <a:spcPts val="0"/>
              </a:spcAft>
              <a:buNone/>
            </a:pPr>
            <a:br>
              <a:rPr lang="en-AU" sz="2400" dirty="0">
                <a:latin typeface="+mn-lt"/>
              </a:rPr>
            </a:br>
            <a:r>
              <a:rPr lang="en-AU" sz="2400" dirty="0">
                <a:latin typeface="+mn-lt"/>
              </a:rPr>
              <a:t>Thank you - RAP Working Group</a:t>
            </a:r>
          </a:p>
        </p:txBody>
      </p:sp>
      <p:sp>
        <p:nvSpPr>
          <p:cNvPr id="4" name="AutoShape 2">
            <a:extLst>
              <a:ext uri="{FF2B5EF4-FFF2-40B4-BE49-F238E27FC236}">
                <a16:creationId xmlns:a16="http://schemas.microsoft.com/office/drawing/2014/main" id="{800F25E4-3709-4166-B2D6-766BA269844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89677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C4E2-46C9-4E0B-90DB-83D581B82F3D}"/>
              </a:ext>
            </a:extLst>
          </p:cNvPr>
          <p:cNvSpPr>
            <a:spLocks noGrp="1"/>
          </p:cNvSpPr>
          <p:nvPr>
            <p:ph type="ctrTitle"/>
          </p:nvPr>
        </p:nvSpPr>
        <p:spPr>
          <a:xfrm>
            <a:off x="685800" y="527977"/>
            <a:ext cx="7950200" cy="530802"/>
          </a:xfrm>
        </p:spPr>
        <p:txBody>
          <a:bodyPr>
            <a:normAutofit fontScale="90000"/>
          </a:bodyPr>
          <a:lstStyle/>
          <a:p>
            <a:r>
              <a:rPr lang="en-US" dirty="0"/>
              <a:t>Why are we here?</a:t>
            </a:r>
            <a:endParaRPr lang="en-AU" dirty="0"/>
          </a:p>
        </p:txBody>
      </p:sp>
      <p:sp>
        <p:nvSpPr>
          <p:cNvPr id="3" name="Content Placeholder 2">
            <a:extLst>
              <a:ext uri="{FF2B5EF4-FFF2-40B4-BE49-F238E27FC236}">
                <a16:creationId xmlns:a16="http://schemas.microsoft.com/office/drawing/2014/main" id="{8C3CB806-CFB9-40B3-B1EE-D6F66ADE1D60}"/>
              </a:ext>
            </a:extLst>
          </p:cNvPr>
          <p:cNvSpPr>
            <a:spLocks noGrp="1"/>
          </p:cNvSpPr>
          <p:nvPr>
            <p:ph sz="quarter" idx="10"/>
          </p:nvPr>
        </p:nvSpPr>
        <p:spPr>
          <a:xfrm>
            <a:off x="685800" y="1190625"/>
            <a:ext cx="7772400" cy="5345642"/>
          </a:xfrm>
        </p:spPr>
        <p:txBody>
          <a:bodyPr>
            <a:noAutofit/>
          </a:bodyPr>
          <a:lstStyle/>
          <a:p>
            <a:pPr marL="0" indent="0">
              <a:buNone/>
            </a:pPr>
            <a:r>
              <a:rPr lang="en-US" sz="2000" dirty="0">
                <a:latin typeface="+mn-lt"/>
              </a:rPr>
              <a:t>S</a:t>
            </a:r>
            <a:r>
              <a:rPr lang="en-AU" sz="2000" dirty="0">
                <a:latin typeface="+mn-lt"/>
              </a:rPr>
              <a:t>hare the steps, we are taking towards reconciliation</a:t>
            </a:r>
            <a:br>
              <a:rPr lang="en-AU" sz="2000" dirty="0">
                <a:latin typeface="+mn-lt"/>
              </a:rPr>
            </a:br>
            <a:endParaRPr lang="en-AU" sz="2000" dirty="0">
              <a:latin typeface="+mn-lt"/>
            </a:endParaRPr>
          </a:p>
          <a:p>
            <a:pPr marL="0" indent="0">
              <a:buNone/>
            </a:pPr>
            <a:r>
              <a:rPr lang="en-AU" sz="2000" dirty="0">
                <a:latin typeface="+mn-lt"/>
              </a:rPr>
              <a:t>Need to assess our approach to reconciliation and recognition of Aboriginal and Torres Strait Islander people</a:t>
            </a:r>
          </a:p>
          <a:p>
            <a:pPr marL="0" indent="0">
              <a:buNone/>
            </a:pPr>
            <a:endParaRPr lang="en-AU" sz="2000" dirty="0">
              <a:latin typeface="+mn-lt"/>
            </a:endParaRPr>
          </a:p>
          <a:p>
            <a:pPr marL="0" indent="0">
              <a:buNone/>
            </a:pPr>
            <a:r>
              <a:rPr lang="en-US" sz="2000" dirty="0">
                <a:latin typeface="+mn-lt"/>
              </a:rPr>
              <a:t>This means:</a:t>
            </a:r>
          </a:p>
          <a:p>
            <a:r>
              <a:rPr lang="en-US" sz="2000" dirty="0">
                <a:latin typeface="+mn-lt"/>
              </a:rPr>
              <a:t>ensuring we are </a:t>
            </a:r>
            <a:r>
              <a:rPr lang="en-US" sz="2000" b="1" dirty="0">
                <a:latin typeface="+mn-lt"/>
              </a:rPr>
              <a:t>inclusive and respectful </a:t>
            </a:r>
            <a:br>
              <a:rPr lang="en-US" sz="2000" b="1" dirty="0">
                <a:latin typeface="+mn-lt"/>
              </a:rPr>
            </a:br>
            <a:endParaRPr lang="en-US" sz="2000" b="1" dirty="0">
              <a:latin typeface="+mn-lt"/>
            </a:endParaRPr>
          </a:p>
          <a:p>
            <a:r>
              <a:rPr lang="en-US" sz="2000" dirty="0">
                <a:latin typeface="+mn-lt"/>
              </a:rPr>
              <a:t>working together towards a </a:t>
            </a:r>
            <a:r>
              <a:rPr lang="en-US" sz="2000" b="1" dirty="0">
                <a:latin typeface="+mn-lt"/>
              </a:rPr>
              <a:t>better </a:t>
            </a:r>
            <a:r>
              <a:rPr lang="en-US" sz="2000" dirty="0">
                <a:latin typeface="+mn-lt"/>
              </a:rPr>
              <a:t>future</a:t>
            </a:r>
            <a:endParaRPr lang="en-US" sz="2000" b="1" dirty="0">
              <a:latin typeface="+mn-lt"/>
            </a:endParaRPr>
          </a:p>
          <a:p>
            <a:pPr marL="0" indent="0">
              <a:buNone/>
            </a:pPr>
            <a:endParaRPr lang="en-US" sz="2000" b="1" dirty="0">
              <a:latin typeface="+mn-lt"/>
            </a:endParaRPr>
          </a:p>
          <a:p>
            <a:r>
              <a:rPr lang="en-AU" sz="2000" dirty="0">
                <a:latin typeface="+mn-lt"/>
              </a:rPr>
              <a:t>transforming</a:t>
            </a:r>
            <a:r>
              <a:rPr lang="en-AU" sz="2000" b="1" dirty="0">
                <a:latin typeface="+mn-lt"/>
              </a:rPr>
              <a:t> workplace relations </a:t>
            </a:r>
            <a:r>
              <a:rPr lang="en-AU" sz="2000" dirty="0">
                <a:latin typeface="+mn-lt"/>
              </a:rPr>
              <a:t>and opportunities through actions focused on: </a:t>
            </a:r>
          </a:p>
          <a:p>
            <a:pPr lvl="2">
              <a:buFontTx/>
              <a:buChar char="-"/>
            </a:pPr>
            <a:r>
              <a:rPr lang="en-AU" sz="2000" dirty="0">
                <a:latin typeface="+mn-lt"/>
              </a:rPr>
              <a:t>developing </a:t>
            </a:r>
            <a:r>
              <a:rPr lang="en-AU" sz="2000" b="1" dirty="0">
                <a:latin typeface="+mn-lt"/>
              </a:rPr>
              <a:t>cultural awareness and understanding</a:t>
            </a:r>
            <a:br>
              <a:rPr lang="en-AU" sz="2000" b="1" dirty="0">
                <a:latin typeface="+mn-lt"/>
              </a:rPr>
            </a:br>
            <a:endParaRPr lang="en-AU" sz="2000" b="1" dirty="0">
              <a:latin typeface="+mn-lt"/>
            </a:endParaRPr>
          </a:p>
          <a:p>
            <a:pPr lvl="2">
              <a:buFontTx/>
              <a:buChar char="-"/>
            </a:pPr>
            <a:r>
              <a:rPr lang="en-AU" sz="2000" b="1" dirty="0">
                <a:latin typeface="+mn-lt"/>
              </a:rPr>
              <a:t>fostering relationships </a:t>
            </a:r>
            <a:r>
              <a:rPr lang="en-AU" sz="2000" dirty="0">
                <a:latin typeface="+mn-lt"/>
              </a:rPr>
              <a:t>with </a:t>
            </a:r>
            <a:r>
              <a:rPr lang="en-US" sz="2000" dirty="0">
                <a:latin typeface="+mn-lt"/>
              </a:rPr>
              <a:t>individuals, families and communities</a:t>
            </a:r>
            <a:endParaRPr lang="en-AU" sz="2000" dirty="0">
              <a:latin typeface="+mn-lt"/>
            </a:endParaRP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p:txBody>
      </p:sp>
      <p:sp>
        <p:nvSpPr>
          <p:cNvPr id="4" name="AutoShape 2">
            <a:extLst>
              <a:ext uri="{FF2B5EF4-FFF2-40B4-BE49-F238E27FC236}">
                <a16:creationId xmlns:a16="http://schemas.microsoft.com/office/drawing/2014/main" id="{800F25E4-3709-4166-B2D6-766BA269844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4773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6606-D40A-4BA8-8E14-237609BC65A1}"/>
              </a:ext>
            </a:extLst>
          </p:cNvPr>
          <p:cNvSpPr>
            <a:spLocks noGrp="1"/>
          </p:cNvSpPr>
          <p:nvPr>
            <p:ph type="ctrTitle"/>
          </p:nvPr>
        </p:nvSpPr>
        <p:spPr/>
        <p:txBody>
          <a:bodyPr>
            <a:normAutofit fontScale="90000"/>
          </a:bodyPr>
          <a:lstStyle/>
          <a:p>
            <a:r>
              <a:rPr lang="en-US" dirty="0"/>
              <a:t>What we’ve done</a:t>
            </a:r>
            <a:endParaRPr lang="en-AU" dirty="0"/>
          </a:p>
        </p:txBody>
      </p:sp>
      <p:sp>
        <p:nvSpPr>
          <p:cNvPr id="3" name="Content Placeholder 2">
            <a:extLst>
              <a:ext uri="{FF2B5EF4-FFF2-40B4-BE49-F238E27FC236}">
                <a16:creationId xmlns:a16="http://schemas.microsoft.com/office/drawing/2014/main" id="{EE4BC109-F636-4C5A-A23C-2613CC8675DB}"/>
              </a:ext>
            </a:extLst>
          </p:cNvPr>
          <p:cNvSpPr>
            <a:spLocks noGrp="1"/>
          </p:cNvSpPr>
          <p:nvPr>
            <p:ph sz="quarter" idx="10"/>
          </p:nvPr>
        </p:nvSpPr>
        <p:spPr>
          <a:xfrm>
            <a:off x="685800" y="1346645"/>
            <a:ext cx="7772400" cy="5271244"/>
          </a:xfrm>
        </p:spPr>
        <p:txBody>
          <a:bodyPr>
            <a:normAutofit/>
          </a:bodyPr>
          <a:lstStyle/>
          <a:p>
            <a:pPr marL="0" indent="0">
              <a:buNone/>
            </a:pPr>
            <a:r>
              <a:rPr lang="en-AU" sz="2000" b="0" i="0" u="none" strike="noStrike" dirty="0">
                <a:effectLst/>
                <a:latin typeface="+mn-lt"/>
              </a:rPr>
              <a:t>Established a </a:t>
            </a:r>
            <a:r>
              <a:rPr lang="en-AU" sz="2000" b="1" i="0" u="none" strike="noStrike" dirty="0">
                <a:effectLst/>
                <a:latin typeface="+mn-lt"/>
              </a:rPr>
              <a:t>RAP working group</a:t>
            </a:r>
          </a:p>
          <a:p>
            <a:pPr lvl="1"/>
            <a:r>
              <a:rPr lang="en-AU" sz="2000" dirty="0">
                <a:latin typeface="+mn-lt"/>
              </a:rPr>
              <a:t>RAP champion and </a:t>
            </a:r>
            <a:r>
              <a:rPr lang="en-AU" sz="2000" b="1" dirty="0">
                <a:latin typeface="+mn-lt"/>
              </a:rPr>
              <a:t>executive s</a:t>
            </a:r>
            <a:r>
              <a:rPr lang="en-AU" sz="2000" b="1" i="0" u="none" strike="noStrike" dirty="0">
                <a:effectLst/>
                <a:latin typeface="+mn-lt"/>
              </a:rPr>
              <a:t>ponsor</a:t>
            </a:r>
          </a:p>
          <a:p>
            <a:pPr lvl="1"/>
            <a:r>
              <a:rPr lang="en-AU" sz="2000" dirty="0">
                <a:latin typeface="+mn-lt"/>
              </a:rPr>
              <a:t>Representation from across the organisation </a:t>
            </a:r>
            <a:endParaRPr lang="en-AU" sz="2000" b="0" i="0" u="none" strike="noStrike" dirty="0">
              <a:effectLst/>
              <a:latin typeface="+mn-lt"/>
            </a:endParaRPr>
          </a:p>
          <a:p>
            <a:pPr lvl="1"/>
            <a:r>
              <a:rPr lang="en-AU" sz="2000" dirty="0">
                <a:latin typeface="+mn-lt"/>
              </a:rPr>
              <a:t>Regular meetings </a:t>
            </a:r>
          </a:p>
          <a:p>
            <a:pPr lvl="1"/>
            <a:endParaRPr lang="en-AU" sz="2000" b="0" i="0" u="none" strike="noStrike" dirty="0">
              <a:effectLst/>
              <a:latin typeface="+mn-lt"/>
            </a:endParaRPr>
          </a:p>
          <a:p>
            <a:pPr marL="0" indent="0">
              <a:buNone/>
            </a:pPr>
            <a:r>
              <a:rPr lang="en-AU" sz="2000" dirty="0">
                <a:effectLst/>
                <a:latin typeface="+mn-lt"/>
              </a:rPr>
              <a:t>Identified </a:t>
            </a:r>
            <a:r>
              <a:rPr lang="en-AU" sz="2000" b="1" dirty="0">
                <a:effectLst/>
                <a:latin typeface="+mn-lt"/>
              </a:rPr>
              <a:t>14 Aboriginal and Torres Strait Islander stakeholders and organisations </a:t>
            </a:r>
            <a:r>
              <a:rPr lang="en-AU" sz="2000" dirty="0">
                <a:effectLst/>
                <a:latin typeface="+mn-lt"/>
              </a:rPr>
              <a:t>that can support and guide our  RAP</a:t>
            </a:r>
          </a:p>
          <a:p>
            <a:pPr marL="0" indent="0">
              <a:buNone/>
            </a:pPr>
            <a:endParaRPr lang="en-AU" sz="2000" b="0" i="0" u="none" strike="noStrike" dirty="0">
              <a:effectLst/>
              <a:highlight>
                <a:srgbClr val="FFFF00"/>
              </a:highlight>
              <a:latin typeface="+mn-lt"/>
            </a:endParaRPr>
          </a:p>
          <a:p>
            <a:pPr marL="0" indent="0">
              <a:buNone/>
            </a:pPr>
            <a:r>
              <a:rPr lang="en-AU" sz="2000" dirty="0">
                <a:latin typeface="+mn-lt"/>
              </a:rPr>
              <a:t>Recognised the </a:t>
            </a:r>
            <a:r>
              <a:rPr lang="en-AU" sz="2000" b="1" dirty="0">
                <a:latin typeface="+mn-lt"/>
              </a:rPr>
              <a:t>traditional owners of 50 regions</a:t>
            </a:r>
            <a:r>
              <a:rPr lang="en-AU" sz="2000" dirty="0">
                <a:latin typeface="+mn-lt"/>
              </a:rPr>
              <a:t> where we  operate e.g. Cairns = </a:t>
            </a:r>
            <a:r>
              <a:rPr lang="en-AU" sz="2000" dirty="0" err="1">
                <a:latin typeface="+mn-lt"/>
              </a:rPr>
              <a:t>Yidinjdji</a:t>
            </a:r>
            <a:endParaRPr lang="en-AU" sz="2000" dirty="0">
              <a:latin typeface="+mn-lt"/>
            </a:endParaRPr>
          </a:p>
          <a:p>
            <a:pPr marL="0" indent="0">
              <a:buNone/>
            </a:pPr>
            <a:endParaRPr lang="en-AU" sz="2000" dirty="0">
              <a:latin typeface="+mn-lt"/>
            </a:endParaRPr>
          </a:p>
          <a:p>
            <a:pPr marL="0" indent="0">
              <a:buNone/>
            </a:pPr>
            <a:r>
              <a:rPr lang="en-AU" sz="2000" dirty="0">
                <a:latin typeface="+mn-lt"/>
              </a:rPr>
              <a:t>Raised </a:t>
            </a:r>
            <a:r>
              <a:rPr lang="en-AU" sz="2000" b="1" dirty="0">
                <a:latin typeface="+mn-lt"/>
              </a:rPr>
              <a:t>awareness of NAIDOC week</a:t>
            </a:r>
          </a:p>
          <a:p>
            <a:pPr lvl="1"/>
            <a:r>
              <a:rPr lang="en-AU" sz="2000" dirty="0">
                <a:latin typeface="+mn-lt"/>
              </a:rPr>
              <a:t>sharing stories, intranet, One Endeavour </a:t>
            </a:r>
          </a:p>
        </p:txBody>
      </p:sp>
    </p:spTree>
    <p:extLst>
      <p:ext uri="{BB962C8B-B14F-4D97-AF65-F5344CB8AC3E}">
        <p14:creationId xmlns:p14="http://schemas.microsoft.com/office/powerpoint/2010/main" val="171379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6606-D40A-4BA8-8E14-237609BC65A1}"/>
              </a:ext>
            </a:extLst>
          </p:cNvPr>
          <p:cNvSpPr>
            <a:spLocks noGrp="1"/>
          </p:cNvSpPr>
          <p:nvPr>
            <p:ph type="ctrTitle"/>
          </p:nvPr>
        </p:nvSpPr>
        <p:spPr/>
        <p:txBody>
          <a:bodyPr>
            <a:normAutofit fontScale="90000"/>
          </a:bodyPr>
          <a:lstStyle/>
          <a:p>
            <a:r>
              <a:rPr lang="en-US" dirty="0"/>
              <a:t>What we’ve done</a:t>
            </a:r>
            <a:endParaRPr lang="en-AU" dirty="0"/>
          </a:p>
        </p:txBody>
      </p:sp>
      <p:sp>
        <p:nvSpPr>
          <p:cNvPr id="3" name="Content Placeholder 2">
            <a:extLst>
              <a:ext uri="{FF2B5EF4-FFF2-40B4-BE49-F238E27FC236}">
                <a16:creationId xmlns:a16="http://schemas.microsoft.com/office/drawing/2014/main" id="{EE4BC109-F636-4C5A-A23C-2613CC8675DB}"/>
              </a:ext>
            </a:extLst>
          </p:cNvPr>
          <p:cNvSpPr>
            <a:spLocks noGrp="1"/>
          </p:cNvSpPr>
          <p:nvPr>
            <p:ph sz="quarter" idx="10"/>
          </p:nvPr>
        </p:nvSpPr>
        <p:spPr>
          <a:xfrm>
            <a:off x="685800" y="1346645"/>
            <a:ext cx="7772400" cy="5271244"/>
          </a:xfrm>
        </p:spPr>
        <p:txBody>
          <a:bodyPr>
            <a:normAutofit/>
          </a:bodyPr>
          <a:lstStyle/>
          <a:p>
            <a:pPr marL="0" indent="0">
              <a:buNone/>
            </a:pPr>
            <a:endParaRPr lang="en-AU" sz="2000" b="0" i="0" u="none" strike="noStrike" dirty="0">
              <a:effectLst/>
              <a:latin typeface="+mn-lt"/>
            </a:endParaRPr>
          </a:p>
          <a:p>
            <a:pPr marL="0" indent="0">
              <a:buNone/>
            </a:pPr>
            <a:r>
              <a:rPr lang="en-AU" sz="2000" b="0" i="0" u="none" strike="noStrike" dirty="0">
                <a:effectLst/>
                <a:latin typeface="+mn-lt"/>
              </a:rPr>
              <a:t>W</a:t>
            </a:r>
            <a:r>
              <a:rPr lang="en-AU" sz="2000" dirty="0">
                <a:latin typeface="+mn-lt"/>
              </a:rPr>
              <a:t>orked with Aborig</a:t>
            </a:r>
            <a:r>
              <a:rPr lang="en-AU" sz="2000" b="0" i="0" u="none" strike="noStrike" dirty="0">
                <a:effectLst/>
                <a:latin typeface="+mn-lt"/>
              </a:rPr>
              <a:t>inal and Torres Strait Islander owned businesses </a:t>
            </a:r>
          </a:p>
          <a:p>
            <a:pPr marL="171450" indent="-171450">
              <a:buFont typeface="Arial" panose="020B0604020202020204" pitchFamily="34" charset="0"/>
              <a:buChar char="•"/>
            </a:pPr>
            <a:endParaRPr lang="en-AU" sz="2000" dirty="0">
              <a:latin typeface="+mn-lt"/>
            </a:endParaRPr>
          </a:p>
          <a:p>
            <a:pPr marL="0" indent="0">
              <a:buNone/>
            </a:pPr>
            <a:r>
              <a:rPr lang="en-AU" sz="2000" b="0" i="0" dirty="0">
                <a:effectLst/>
                <a:latin typeface="+mn-lt"/>
              </a:rPr>
              <a:t>Updated </a:t>
            </a:r>
            <a:r>
              <a:rPr lang="en-AU" sz="2000" i="1" dirty="0">
                <a:effectLst/>
                <a:latin typeface="+mn-lt"/>
                <a:ea typeface="Times New Roman" panose="02020603050405020304" pitchFamily="18" charset="0"/>
              </a:rPr>
              <a:t>The Strategic Sourcing Framework (QD 6005) </a:t>
            </a:r>
            <a:r>
              <a:rPr lang="en-AU" sz="2000" dirty="0">
                <a:effectLst/>
                <a:latin typeface="+mn-lt"/>
                <a:ea typeface="Times New Roman" panose="02020603050405020304" pitchFamily="18" charset="0"/>
              </a:rPr>
              <a:t>to identify and source </a:t>
            </a:r>
            <a:r>
              <a:rPr lang="en-AU" sz="2000" b="1" dirty="0">
                <a:effectLst/>
                <a:latin typeface="+mn-lt"/>
                <a:ea typeface="Times New Roman" panose="02020603050405020304" pitchFamily="18" charset="0"/>
              </a:rPr>
              <a:t>Aboriginal and Torres Strait Islander suppliers</a:t>
            </a:r>
          </a:p>
          <a:p>
            <a:pPr marL="171450" indent="-171450">
              <a:buFont typeface="Arial" panose="020B0604020202020204" pitchFamily="34" charset="0"/>
              <a:buChar char="•"/>
            </a:pPr>
            <a:endParaRPr lang="en-AU" sz="2000" dirty="0">
              <a:latin typeface="+mn-lt"/>
              <a:ea typeface="Times New Roman" panose="02020603050405020304" pitchFamily="18" charset="0"/>
            </a:endParaRPr>
          </a:p>
          <a:p>
            <a:pPr marL="0" indent="0">
              <a:buNone/>
            </a:pPr>
            <a:r>
              <a:rPr lang="en-AU" sz="2000" dirty="0">
                <a:effectLst/>
                <a:latin typeface="+mn-lt"/>
                <a:ea typeface="Times New Roman" panose="02020603050405020304" pitchFamily="18" charset="0"/>
              </a:rPr>
              <a:t>Reviewed existing Engaged modules to improve </a:t>
            </a:r>
            <a:r>
              <a:rPr lang="en-AU" sz="2000" b="1" dirty="0">
                <a:latin typeface="+mn-lt"/>
                <a:ea typeface="Times New Roman" panose="02020603050405020304" pitchFamily="18" charset="0"/>
              </a:rPr>
              <a:t>cultural </a:t>
            </a:r>
            <a:r>
              <a:rPr lang="en-AU" sz="2000" b="1" dirty="0">
                <a:effectLst/>
                <a:latin typeface="+mn-lt"/>
                <a:ea typeface="Times New Roman" panose="02020603050405020304" pitchFamily="18" charset="0"/>
              </a:rPr>
              <a:t>training </a:t>
            </a:r>
            <a:r>
              <a:rPr lang="en-AU" sz="2000" dirty="0">
                <a:effectLst/>
                <a:latin typeface="+mn-lt"/>
                <a:ea typeface="Times New Roman" panose="02020603050405020304" pitchFamily="18" charset="0"/>
              </a:rPr>
              <a:t>for all staff </a:t>
            </a:r>
            <a:br>
              <a:rPr lang="en-AU" sz="2000" dirty="0">
                <a:effectLst/>
                <a:latin typeface="+mn-lt"/>
                <a:ea typeface="Times New Roman" panose="02020603050405020304" pitchFamily="18" charset="0"/>
              </a:rPr>
            </a:br>
            <a:endParaRPr lang="en-AU" sz="2000" dirty="0">
              <a:effectLst/>
              <a:latin typeface="+mn-lt"/>
              <a:ea typeface="Times New Roman" panose="02020603050405020304" pitchFamily="18" charset="0"/>
            </a:endParaRPr>
          </a:p>
          <a:p>
            <a:pPr marL="0" indent="0">
              <a:buNone/>
            </a:pPr>
            <a:r>
              <a:rPr lang="en-AU" sz="2000" dirty="0">
                <a:latin typeface="+mn-lt"/>
                <a:ea typeface="Times New Roman" panose="02020603050405020304" pitchFamily="18" charset="0"/>
                <a:cs typeface="Times New Roman" panose="02020603050405020304" pitchFamily="18" charset="0"/>
              </a:rPr>
              <a:t>I</a:t>
            </a:r>
            <a:r>
              <a:rPr lang="en-AU" sz="2000" dirty="0">
                <a:effectLst/>
                <a:latin typeface="+mn-lt"/>
                <a:ea typeface="Times New Roman" panose="02020603050405020304" pitchFamily="18" charset="0"/>
                <a:cs typeface="Times New Roman" panose="02020603050405020304" pitchFamily="18" charset="0"/>
              </a:rPr>
              <a:t>dentified and recommended </a:t>
            </a:r>
            <a:r>
              <a:rPr lang="en-AU" sz="2000" b="1" dirty="0">
                <a:effectLst/>
                <a:latin typeface="+mn-lt"/>
                <a:ea typeface="Times New Roman" panose="02020603050405020304" pitchFamily="18" charset="0"/>
                <a:cs typeface="Times New Roman" panose="02020603050405020304" pitchFamily="18" charset="0"/>
              </a:rPr>
              <a:t>improvements to policies </a:t>
            </a:r>
            <a:endParaRPr lang="en-AU" sz="2000" dirty="0">
              <a:effectLst/>
              <a:latin typeface="+mn-lt"/>
              <a:ea typeface="Times New Roman" panose="02020603050405020304" pitchFamily="18" charset="0"/>
              <a:cs typeface="Times New Roman" panose="02020603050405020304" pitchFamily="18" charset="0"/>
            </a:endParaRPr>
          </a:p>
          <a:p>
            <a:pPr marL="0" indent="0">
              <a:buNone/>
            </a:pPr>
            <a:endParaRPr lang="en-AU" sz="2000" dirty="0">
              <a:latin typeface="+mn-lt"/>
            </a:endParaRPr>
          </a:p>
        </p:txBody>
      </p:sp>
    </p:spTree>
    <p:extLst>
      <p:ext uri="{BB962C8B-B14F-4D97-AF65-F5344CB8AC3E}">
        <p14:creationId xmlns:p14="http://schemas.microsoft.com/office/powerpoint/2010/main" val="275261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C4E2-46C9-4E0B-90DB-83D581B82F3D}"/>
              </a:ext>
            </a:extLst>
          </p:cNvPr>
          <p:cNvSpPr>
            <a:spLocks noGrp="1"/>
          </p:cNvSpPr>
          <p:nvPr>
            <p:ph type="ctrTitle"/>
          </p:nvPr>
        </p:nvSpPr>
        <p:spPr>
          <a:xfrm>
            <a:off x="685800" y="527977"/>
            <a:ext cx="7950200" cy="530802"/>
          </a:xfrm>
        </p:spPr>
        <p:txBody>
          <a:bodyPr>
            <a:normAutofit fontScale="90000"/>
          </a:bodyPr>
          <a:lstStyle/>
          <a:p>
            <a:r>
              <a:rPr lang="en-US" dirty="0"/>
              <a:t>Useful information</a:t>
            </a:r>
            <a:endParaRPr lang="en-AU" dirty="0"/>
          </a:p>
        </p:txBody>
      </p:sp>
      <p:sp>
        <p:nvSpPr>
          <p:cNvPr id="3" name="Content Placeholder 2">
            <a:extLst>
              <a:ext uri="{FF2B5EF4-FFF2-40B4-BE49-F238E27FC236}">
                <a16:creationId xmlns:a16="http://schemas.microsoft.com/office/drawing/2014/main" id="{8C3CB806-CFB9-40B3-B1EE-D6F66ADE1D60}"/>
              </a:ext>
            </a:extLst>
          </p:cNvPr>
          <p:cNvSpPr>
            <a:spLocks noGrp="1"/>
          </p:cNvSpPr>
          <p:nvPr>
            <p:ph sz="quarter" idx="10"/>
          </p:nvPr>
        </p:nvSpPr>
        <p:spPr>
          <a:xfrm>
            <a:off x="685800" y="1738642"/>
            <a:ext cx="7772400" cy="4458957"/>
          </a:xfrm>
        </p:spPr>
        <p:txBody>
          <a:bodyPr>
            <a:normAutofit fontScale="92500" lnSpcReduction="20000"/>
          </a:bodyPr>
          <a:lstStyle/>
          <a:p>
            <a:r>
              <a:rPr lang="en-US" dirty="0">
                <a:solidFill>
                  <a:srgbClr val="0070C0"/>
                </a:solidFill>
                <a:latin typeface="+mn-lt"/>
                <a:hlinkClick r:id="rId3">
                  <a:extLst>
                    <a:ext uri="{A12FA001-AC4F-418D-AE19-62706E023703}">
                      <ahyp:hlinkClr xmlns:ahyp="http://schemas.microsoft.com/office/drawing/2018/hyperlinkcolor" val="tx"/>
                    </a:ext>
                  </a:extLst>
                </a:hlinkClick>
              </a:rPr>
              <a:t>Intranet</a:t>
            </a:r>
            <a:endParaRPr lang="en-US" dirty="0">
              <a:solidFill>
                <a:srgbClr val="0070C0"/>
              </a:solidFill>
              <a:latin typeface="+mn-lt"/>
            </a:endParaRPr>
          </a:p>
          <a:p>
            <a:pPr marL="0" indent="0">
              <a:buNone/>
            </a:pPr>
            <a:endParaRPr lang="en-US" dirty="0">
              <a:latin typeface="+mn-lt"/>
            </a:endParaRPr>
          </a:p>
          <a:p>
            <a:r>
              <a:rPr lang="en-US" dirty="0">
                <a:solidFill>
                  <a:srgbClr val="0070C0"/>
                </a:solidFill>
                <a:latin typeface="+mn-lt"/>
                <a:hlinkClick r:id="rId4">
                  <a:extLst>
                    <a:ext uri="{A12FA001-AC4F-418D-AE19-62706E023703}">
                      <ahyp:hlinkClr xmlns:ahyp="http://schemas.microsoft.com/office/drawing/2018/hyperlinkcolor" val="tx"/>
                    </a:ext>
                  </a:extLst>
                </a:hlinkClick>
              </a:rPr>
              <a:t>Internet</a:t>
            </a:r>
            <a:endParaRPr lang="en-US" dirty="0">
              <a:solidFill>
                <a:srgbClr val="0070C0"/>
              </a:solidFill>
              <a:latin typeface="+mn-lt"/>
            </a:endParaRPr>
          </a:p>
          <a:p>
            <a:pPr marL="0" indent="0">
              <a:buNone/>
            </a:pPr>
            <a:endParaRPr lang="en-US" dirty="0">
              <a:latin typeface="+mn-lt"/>
            </a:endParaRPr>
          </a:p>
          <a:p>
            <a:r>
              <a:rPr lang="en-US" dirty="0">
                <a:solidFill>
                  <a:srgbClr val="0070C0"/>
                </a:solidFill>
                <a:latin typeface="+mn-lt"/>
                <a:hlinkClick r:id="rId5">
                  <a:extLst>
                    <a:ext uri="{A12FA001-AC4F-418D-AE19-62706E023703}">
                      <ahyp:hlinkClr xmlns:ahyp="http://schemas.microsoft.com/office/drawing/2018/hyperlinkcolor" val="tx"/>
                    </a:ext>
                  </a:extLst>
                </a:hlinkClick>
              </a:rPr>
              <a:t>Our reflect RAP</a:t>
            </a:r>
            <a:endParaRPr lang="en-US" dirty="0">
              <a:solidFill>
                <a:srgbClr val="0070C0"/>
              </a:solidFill>
              <a:latin typeface="+mn-lt"/>
            </a:endParaRPr>
          </a:p>
          <a:p>
            <a:endParaRPr lang="en-US" dirty="0">
              <a:solidFill>
                <a:schemeClr val="accent6">
                  <a:lumMod val="75000"/>
                </a:schemeClr>
              </a:solidFill>
              <a:latin typeface="+mn-lt"/>
            </a:endParaRPr>
          </a:p>
          <a:p>
            <a:r>
              <a:rPr lang="en-US" dirty="0">
                <a:solidFill>
                  <a:schemeClr val="accent6">
                    <a:lumMod val="75000"/>
                  </a:schemeClr>
                </a:solidFill>
                <a:latin typeface="+mn-lt"/>
                <a:hlinkClick r:id="rId6" action="ppaction://hlinkfile">
                  <a:extLst>
                    <a:ext uri="{A12FA001-AC4F-418D-AE19-62706E023703}">
                      <ahyp:hlinkClr xmlns:ahyp="http://schemas.microsoft.com/office/drawing/2018/hyperlinkcolor" val="tx"/>
                    </a:ext>
                  </a:extLst>
                </a:hlinkClick>
              </a:rPr>
              <a:t>Traditional Owners of our operational area</a:t>
            </a:r>
            <a:endParaRPr lang="en-US" dirty="0">
              <a:solidFill>
                <a:schemeClr val="accent6">
                  <a:lumMod val="75000"/>
                </a:schemeClr>
              </a:solidFill>
              <a:latin typeface="+mn-lt"/>
            </a:endParaRPr>
          </a:p>
          <a:p>
            <a:endParaRPr lang="en-US" dirty="0">
              <a:solidFill>
                <a:srgbClr val="0070C0"/>
              </a:solidFill>
              <a:latin typeface="+mn-lt"/>
            </a:endParaRPr>
          </a:p>
          <a:p>
            <a:r>
              <a:rPr lang="en-US" dirty="0">
                <a:solidFill>
                  <a:schemeClr val="accent6">
                    <a:lumMod val="75000"/>
                  </a:schemeClr>
                </a:solidFill>
                <a:latin typeface="+mn-lt"/>
                <a:hlinkClick r:id="rId7" action="ppaction://hlinkfile">
                  <a:extLst>
                    <a:ext uri="{A12FA001-AC4F-418D-AE19-62706E023703}">
                      <ahyp:hlinkClr xmlns:ahyp="http://schemas.microsoft.com/office/drawing/2018/hyperlinkcolor" val="tx"/>
                    </a:ext>
                  </a:extLst>
                </a:hlinkClick>
              </a:rPr>
              <a:t>Aboriginal and Torres Strait Islander stakeholders </a:t>
            </a:r>
            <a:endParaRPr lang="en-US" dirty="0">
              <a:solidFill>
                <a:schemeClr val="accent6">
                  <a:lumMod val="75000"/>
                </a:schemeClr>
              </a:solidFill>
              <a:latin typeface="+mn-lt"/>
            </a:endParaRPr>
          </a:p>
          <a:p>
            <a:endParaRPr lang="en-US" dirty="0">
              <a:solidFill>
                <a:srgbClr val="0070C0"/>
              </a:solidFill>
              <a:latin typeface="+mn-lt"/>
            </a:endParaRPr>
          </a:p>
          <a:p>
            <a:r>
              <a:rPr lang="en-US" dirty="0">
                <a:solidFill>
                  <a:schemeClr val="accent6">
                    <a:lumMod val="75000"/>
                  </a:schemeClr>
                </a:solidFill>
                <a:latin typeface="+mn-lt"/>
                <a:hlinkClick r:id="rId8" action="ppaction://hlinkfile">
                  <a:extLst>
                    <a:ext uri="{A12FA001-AC4F-418D-AE19-62706E023703}">
                      <ahyp:hlinkClr xmlns:ahyp="http://schemas.microsoft.com/office/drawing/2018/hyperlinkcolor" val="tx"/>
                    </a:ext>
                  </a:extLst>
                </a:hlinkClick>
              </a:rPr>
              <a:t>NAIDOC week comms Nov 2020</a:t>
            </a:r>
            <a:endParaRPr lang="en-US" dirty="0">
              <a:solidFill>
                <a:schemeClr val="accent6">
                  <a:lumMod val="75000"/>
                </a:schemeClr>
              </a:solidFill>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p:txBody>
      </p:sp>
      <p:sp>
        <p:nvSpPr>
          <p:cNvPr id="4" name="AutoShape 2">
            <a:extLst>
              <a:ext uri="{FF2B5EF4-FFF2-40B4-BE49-F238E27FC236}">
                <a16:creationId xmlns:a16="http://schemas.microsoft.com/office/drawing/2014/main" id="{800F25E4-3709-4166-B2D6-766BA269844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91576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A850-4B3A-4C00-88FC-95F67A067C0B}"/>
              </a:ext>
            </a:extLst>
          </p:cNvPr>
          <p:cNvSpPr>
            <a:spLocks noGrp="1"/>
          </p:cNvSpPr>
          <p:nvPr>
            <p:ph type="ctrTitle"/>
          </p:nvPr>
        </p:nvSpPr>
        <p:spPr/>
        <p:txBody>
          <a:bodyPr>
            <a:normAutofit fontScale="90000"/>
          </a:bodyPr>
          <a:lstStyle/>
          <a:p>
            <a:r>
              <a:rPr lang="en-US" dirty="0"/>
              <a:t>Next steps</a:t>
            </a:r>
            <a:endParaRPr lang="en-AU" dirty="0"/>
          </a:p>
        </p:txBody>
      </p:sp>
      <p:sp>
        <p:nvSpPr>
          <p:cNvPr id="3" name="Content Placeholder 2">
            <a:extLst>
              <a:ext uri="{FF2B5EF4-FFF2-40B4-BE49-F238E27FC236}">
                <a16:creationId xmlns:a16="http://schemas.microsoft.com/office/drawing/2014/main" id="{C53F4119-69A8-40B0-B933-249C6BFF19AD}"/>
              </a:ext>
            </a:extLst>
          </p:cNvPr>
          <p:cNvSpPr>
            <a:spLocks noGrp="1"/>
          </p:cNvSpPr>
          <p:nvPr>
            <p:ph sz="quarter" idx="10"/>
          </p:nvPr>
        </p:nvSpPr>
        <p:spPr>
          <a:xfrm>
            <a:off x="685800" y="1116322"/>
            <a:ext cx="8102600" cy="5545220"/>
          </a:xfrm>
        </p:spPr>
        <p:txBody>
          <a:bodyPr>
            <a:noAutofit/>
          </a:bodyPr>
          <a:lstStyle/>
          <a:p>
            <a:pPr marL="0" indent="0">
              <a:buNone/>
            </a:pPr>
            <a:r>
              <a:rPr lang="en-AU" sz="1600" dirty="0">
                <a:latin typeface="+mn-lt"/>
              </a:rPr>
              <a:t>Looking for tangible impacts and results</a:t>
            </a:r>
          </a:p>
          <a:p>
            <a:pPr marL="0" indent="0">
              <a:buNone/>
            </a:pPr>
            <a:endParaRPr lang="en-AU" sz="1600" dirty="0">
              <a:latin typeface="+mn-lt"/>
            </a:endParaRPr>
          </a:p>
          <a:p>
            <a:pPr marL="0" indent="0">
              <a:buNone/>
            </a:pPr>
            <a:r>
              <a:rPr lang="en-AU" sz="1600" dirty="0">
                <a:latin typeface="+mn-lt"/>
              </a:rPr>
              <a:t>Recruiting an </a:t>
            </a:r>
            <a:r>
              <a:rPr lang="en-AU" sz="1600" i="1" dirty="0">
                <a:latin typeface="+mn-lt"/>
              </a:rPr>
              <a:t>Inclusion and Wellbeing Specialist </a:t>
            </a:r>
            <a:r>
              <a:rPr lang="en-AU" sz="1600" dirty="0">
                <a:latin typeface="+mn-lt"/>
              </a:rPr>
              <a:t>to lead the RAP and ensure actions are meaningful</a:t>
            </a:r>
            <a:br>
              <a:rPr lang="en-AU" sz="1600" dirty="0">
                <a:latin typeface="+mn-lt"/>
              </a:rPr>
            </a:br>
            <a:endParaRPr lang="en-AU" sz="1600" dirty="0">
              <a:latin typeface="+mn-lt"/>
            </a:endParaRPr>
          </a:p>
          <a:p>
            <a:pPr marL="0" indent="0">
              <a:buNone/>
            </a:pPr>
            <a:r>
              <a:rPr lang="en-AU" sz="1600" dirty="0">
                <a:latin typeface="+mn-lt"/>
              </a:rPr>
              <a:t>Reviewing HR policies and procedures to ensure they are inclusive </a:t>
            </a:r>
            <a:br>
              <a:rPr lang="en-AU" sz="1600" dirty="0">
                <a:latin typeface="+mn-lt"/>
              </a:rPr>
            </a:br>
            <a:endParaRPr lang="en-AU" sz="1600" dirty="0">
              <a:latin typeface="+mn-lt"/>
            </a:endParaRPr>
          </a:p>
          <a:p>
            <a:pPr marL="0" indent="0">
              <a:buNone/>
            </a:pPr>
            <a:r>
              <a:rPr lang="en-AU" sz="1600" dirty="0">
                <a:latin typeface="+mn-lt"/>
              </a:rPr>
              <a:t>Developing training based on the cultural learning needs within our organisation.</a:t>
            </a:r>
            <a:br>
              <a:rPr lang="en-AU" sz="1600" dirty="0">
                <a:latin typeface="+mn-lt"/>
              </a:rPr>
            </a:br>
            <a:endParaRPr lang="en-AU" sz="1600" dirty="0">
              <a:latin typeface="+mn-lt"/>
            </a:endParaRPr>
          </a:p>
          <a:p>
            <a:pPr marL="0" indent="0">
              <a:buNone/>
            </a:pPr>
            <a:r>
              <a:rPr lang="en-AU" sz="1600" dirty="0">
                <a:latin typeface="+mn-lt"/>
              </a:rPr>
              <a:t>Researching best practices and principles that support partnerships with Aboriginal and Torres Strait Islander stakeholders</a:t>
            </a:r>
          </a:p>
          <a:p>
            <a:endParaRPr lang="en-AU" sz="1600" dirty="0">
              <a:latin typeface="+mn-lt"/>
            </a:endParaRPr>
          </a:p>
          <a:p>
            <a:pPr marL="0" indent="0">
              <a:buNone/>
            </a:pPr>
            <a:r>
              <a:rPr lang="en-US" sz="1600" dirty="0">
                <a:latin typeface="+mn-lt"/>
              </a:rPr>
              <a:t>Delivering merchandise in recognition of our commitment (lanyards, flags, maps)</a:t>
            </a:r>
            <a:br>
              <a:rPr lang="en-US" sz="1600" dirty="0">
                <a:latin typeface="+mn-lt"/>
              </a:rPr>
            </a:br>
            <a:endParaRPr lang="en-US" sz="1600" dirty="0">
              <a:latin typeface="+mn-lt"/>
            </a:endParaRPr>
          </a:p>
          <a:p>
            <a:pPr marL="0" indent="0">
              <a:buNone/>
            </a:pPr>
            <a:r>
              <a:rPr lang="en-US" sz="1600" dirty="0">
                <a:latin typeface="+mn-lt"/>
              </a:rPr>
              <a:t>Creating an email signature block with acknowledgement </a:t>
            </a:r>
            <a:br>
              <a:rPr lang="en-US" sz="1600" dirty="0">
                <a:latin typeface="+mn-lt"/>
              </a:rPr>
            </a:br>
            <a:endParaRPr lang="en-US" sz="1600" dirty="0">
              <a:latin typeface="+mn-lt"/>
            </a:endParaRPr>
          </a:p>
          <a:p>
            <a:pPr marL="0" indent="0">
              <a:buNone/>
            </a:pPr>
            <a:r>
              <a:rPr lang="en-US" sz="1600" dirty="0">
                <a:latin typeface="+mn-lt"/>
              </a:rPr>
              <a:t>Ensuring country cards are available in every meeting room</a:t>
            </a:r>
            <a:br>
              <a:rPr lang="en-US" sz="1600" dirty="0">
                <a:latin typeface="+mn-lt"/>
              </a:rPr>
            </a:br>
            <a:endParaRPr lang="en-US" sz="1600" dirty="0">
              <a:latin typeface="+mn-lt"/>
            </a:endParaRPr>
          </a:p>
          <a:p>
            <a:endParaRPr lang="en-US" sz="1400" dirty="0">
              <a:latin typeface="+mn-lt"/>
            </a:endParaRPr>
          </a:p>
          <a:p>
            <a:endParaRPr lang="en-AU" sz="1400" dirty="0">
              <a:latin typeface="+mn-lt"/>
            </a:endParaRPr>
          </a:p>
        </p:txBody>
      </p:sp>
    </p:spTree>
    <p:extLst>
      <p:ext uri="{BB962C8B-B14F-4D97-AF65-F5344CB8AC3E}">
        <p14:creationId xmlns:p14="http://schemas.microsoft.com/office/powerpoint/2010/main" val="418563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778A-88C9-40DE-95A8-C9801D373C0A}"/>
              </a:ext>
            </a:extLst>
          </p:cNvPr>
          <p:cNvSpPr>
            <a:spLocks noGrp="1"/>
          </p:cNvSpPr>
          <p:nvPr>
            <p:ph type="title"/>
          </p:nvPr>
        </p:nvSpPr>
        <p:spPr/>
        <p:txBody>
          <a:bodyPr/>
          <a:lstStyle/>
          <a:p>
            <a:pPr algn="ctr"/>
            <a:r>
              <a:rPr lang="en-AU" dirty="0"/>
              <a:t>Discussion &amp; questions</a:t>
            </a:r>
          </a:p>
        </p:txBody>
      </p:sp>
    </p:spTree>
    <p:extLst>
      <p:ext uri="{BB962C8B-B14F-4D97-AF65-F5344CB8AC3E}">
        <p14:creationId xmlns:p14="http://schemas.microsoft.com/office/powerpoint/2010/main" val="3880077117"/>
      </p:ext>
    </p:extLst>
  </p:cSld>
  <p:clrMapOvr>
    <a:masterClrMapping/>
  </p:clrMapOvr>
</p:sld>
</file>

<file path=ppt/theme/theme1.xml><?xml version="1.0" encoding="utf-8"?>
<a:theme xmlns:a="http://schemas.openxmlformats.org/drawingml/2006/main" name="EF_Theme">
  <a:themeElements>
    <a:clrScheme name="EF_COLOURS">
      <a:dk1>
        <a:srgbClr val="4D4D4F"/>
      </a:dk1>
      <a:lt1>
        <a:srgbClr val="FFFFFF"/>
      </a:lt1>
      <a:dk2>
        <a:srgbClr val="4D4D4F"/>
      </a:dk2>
      <a:lt2>
        <a:srgbClr val="E6E7E8"/>
      </a:lt2>
      <a:accent1>
        <a:srgbClr val="6459A7"/>
      </a:accent1>
      <a:accent2>
        <a:srgbClr val="D32846"/>
      </a:accent2>
      <a:accent3>
        <a:srgbClr val="983C90"/>
      </a:accent3>
      <a:accent4>
        <a:srgbClr val="EE7623"/>
      </a:accent4>
      <a:accent5>
        <a:srgbClr val="A39BCF"/>
      </a:accent5>
      <a:accent6>
        <a:srgbClr val="00A3E0"/>
      </a:accent6>
      <a:hlink>
        <a:srgbClr val="E6E7E8"/>
      </a:hlink>
      <a:folHlink>
        <a:srgbClr val="6458A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Presentation_Template_-_with_logo  -  Read-Only" id="{34C0250B-9FDE-4301-B2D0-001DF2D25E5E}" vid="{057159DA-D24B-44A6-8D77-9AF65AEA0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IPP Corr - Endeavour </Template>
  <TotalTime>4095</TotalTime>
  <Words>2436</Words>
  <Application>Microsoft Office PowerPoint</Application>
  <PresentationFormat>On-screen Show (4:3)</PresentationFormat>
  <Paragraphs>218</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vt:lpstr>
      <vt:lpstr>Arial Black</vt:lpstr>
      <vt:lpstr>Calibri</vt:lpstr>
      <vt:lpstr>FFDINWeb</vt:lpstr>
      <vt:lpstr>Gotham Round</vt:lpstr>
      <vt:lpstr>OpenSans-Regular</vt:lpstr>
      <vt:lpstr>Source Serif Pro</vt:lpstr>
      <vt:lpstr>Symbol</vt:lpstr>
      <vt:lpstr>EF_Theme</vt:lpstr>
      <vt:lpstr>Reconciliation at Endeavour Foundation </vt:lpstr>
      <vt:lpstr>Our vision for reconciliation  </vt:lpstr>
      <vt:lpstr>Why are we here?</vt:lpstr>
      <vt:lpstr>What we’ve done</vt:lpstr>
      <vt:lpstr>What we’ve done</vt:lpstr>
      <vt:lpstr>Useful information</vt:lpstr>
      <vt:lpstr>Next steps</vt:lpstr>
      <vt:lpstr>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Conversations &amp;  Improving Performance Plans</dc:title>
  <dc:creator>Adelle Reid</dc:creator>
  <cp:lastModifiedBy>Danielle Eyre</cp:lastModifiedBy>
  <cp:revision>158</cp:revision>
  <dcterms:created xsi:type="dcterms:W3CDTF">2020-08-11T03:07:13Z</dcterms:created>
  <dcterms:modified xsi:type="dcterms:W3CDTF">2022-03-22T03:02:36Z</dcterms:modified>
</cp:coreProperties>
</file>